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306" r:id="rId38"/>
    <p:sldId id="296" r:id="rId39"/>
    <p:sldId id="297" r:id="rId40"/>
    <p:sldId id="298" r:id="rId41"/>
    <p:sldId id="301" r:id="rId42"/>
    <p:sldId id="303" r:id="rId43"/>
    <p:sldId id="304" r:id="rId44"/>
    <p:sldId id="302" r:id="rId45"/>
    <p:sldId id="305" r:id="rId46"/>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ＭＳ Ｐゴシック"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ＭＳ Ｐゴシック"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ＭＳ Ｐゴシック"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ＭＳ Ｐゴシック"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ＭＳ Ｐゴシック" charset="-128"/>
        <a:cs typeface="+mn-cs"/>
      </a:defRPr>
    </a:lvl5pPr>
    <a:lvl6pPr marL="2286000" algn="l" defTabSz="914400" rtl="0" eaLnBrk="1" latinLnBrk="0" hangingPunct="1">
      <a:defRPr kern="1200">
        <a:solidFill>
          <a:schemeClr val="bg1"/>
        </a:solidFill>
        <a:latin typeface="Arial" pitchFamily="34" charset="0"/>
        <a:ea typeface="ＭＳ Ｐゴシック" charset="-128"/>
        <a:cs typeface="+mn-cs"/>
      </a:defRPr>
    </a:lvl6pPr>
    <a:lvl7pPr marL="2743200" algn="l" defTabSz="914400" rtl="0" eaLnBrk="1" latinLnBrk="0" hangingPunct="1">
      <a:defRPr kern="1200">
        <a:solidFill>
          <a:schemeClr val="bg1"/>
        </a:solidFill>
        <a:latin typeface="Arial" pitchFamily="34" charset="0"/>
        <a:ea typeface="ＭＳ Ｐゴシック" charset="-128"/>
        <a:cs typeface="+mn-cs"/>
      </a:defRPr>
    </a:lvl7pPr>
    <a:lvl8pPr marL="3200400" algn="l" defTabSz="914400" rtl="0" eaLnBrk="1" latinLnBrk="0" hangingPunct="1">
      <a:defRPr kern="1200">
        <a:solidFill>
          <a:schemeClr val="bg1"/>
        </a:solidFill>
        <a:latin typeface="Arial" pitchFamily="34" charset="0"/>
        <a:ea typeface="ＭＳ Ｐゴシック" charset="-128"/>
        <a:cs typeface="+mn-cs"/>
      </a:defRPr>
    </a:lvl8pPr>
    <a:lvl9pPr marL="3657600" algn="l" defTabSz="914400" rtl="0" eaLnBrk="1" latinLnBrk="0" hangingPunct="1">
      <a:defRPr kern="1200">
        <a:solidFill>
          <a:schemeClr val="bg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94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OS%20X:Users:uppint:Library:Containers:com.apple.mail:Data:Library:Mail%20Downloads:5269E565-355B-43AB-83B6-08FDF7684151:graf.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300" b="1" i="0" u="none" strike="noStrike" baseline="0">
                <a:solidFill>
                  <a:srgbClr val="000000"/>
                </a:solidFill>
                <a:latin typeface="Arial"/>
                <a:ea typeface="Arial"/>
                <a:cs typeface="Arial"/>
              </a:defRPr>
            </a:pPr>
            <a:r>
              <a:rPr lang="en-US"/>
              <a:t>Emisioni PM10 (tonnelate/anno)</a:t>
            </a:r>
          </a:p>
        </c:rich>
      </c:tx>
      <c:layout>
        <c:manualLayout>
          <c:xMode val="edge"/>
          <c:yMode val="edge"/>
          <c:x val="0.35173815350350401"/>
          <c:y val="3.7656961466071802E-2"/>
        </c:manualLayout>
      </c:layout>
      <c:overlay val="0"/>
      <c:spPr>
        <a:noFill/>
        <a:ln w="25400">
          <a:noFill/>
        </a:ln>
      </c:spPr>
    </c:title>
    <c:autoTitleDeleted val="0"/>
    <c:plotArea>
      <c:layout>
        <c:manualLayout>
          <c:layoutTarget val="inner"/>
          <c:xMode val="edge"/>
          <c:yMode val="edge"/>
          <c:x val="8.7934538375876101E-2"/>
          <c:y val="0.221757661966867"/>
          <c:w val="0.60531682230835604"/>
          <c:h val="0.61924781077540303"/>
        </c:manualLayout>
      </c:layout>
      <c:barChart>
        <c:barDir val="col"/>
        <c:grouping val="clustered"/>
        <c:varyColors val="0"/>
        <c:ser>
          <c:idx val="0"/>
          <c:order val="0"/>
          <c:tx>
            <c:strRef>
              <c:f>[graf.xls]Sheet1!$D$4</c:f>
              <c:strCache>
                <c:ptCount val="1"/>
                <c:pt idx="0">
                  <c:v>carico/scarico</c:v>
                </c:pt>
              </c:strCache>
            </c:strRef>
          </c:tx>
          <c:spPr>
            <a:solidFill>
              <a:srgbClr val="004586"/>
            </a:solidFill>
            <a:ln w="25400">
              <a:noFill/>
            </a:ln>
          </c:spPr>
          <c:invertIfNegative val="0"/>
          <c:cat>
            <c:strRef>
              <c:f>[graf.xls]Sheet1!$C$5:$C$7</c:f>
              <c:strCache>
                <c:ptCount val="3"/>
                <c:pt idx="0">
                  <c:v>Koper</c:v>
                </c:pt>
                <c:pt idx="1">
                  <c:v>Trieste</c:v>
                </c:pt>
                <c:pt idx="2">
                  <c:v>Venezia</c:v>
                </c:pt>
              </c:strCache>
            </c:strRef>
          </c:cat>
          <c:val>
            <c:numRef>
              <c:f>[graf.xls]Sheet1!$D$5:$D$7</c:f>
              <c:numCache>
                <c:formatCode>General</c:formatCode>
                <c:ptCount val="3"/>
                <c:pt idx="0">
                  <c:v>14</c:v>
                </c:pt>
                <c:pt idx="1">
                  <c:v>3.5</c:v>
                </c:pt>
                <c:pt idx="2">
                  <c:v>23</c:v>
                </c:pt>
              </c:numCache>
            </c:numRef>
          </c:val>
        </c:ser>
        <c:ser>
          <c:idx val="1"/>
          <c:order val="1"/>
          <c:tx>
            <c:strRef>
              <c:f>[graf.xls]Sheet1!$E$4</c:f>
              <c:strCache>
                <c:ptCount val="1"/>
                <c:pt idx="0">
                  <c:v>erosione vento</c:v>
                </c:pt>
              </c:strCache>
            </c:strRef>
          </c:tx>
          <c:spPr>
            <a:solidFill>
              <a:srgbClr val="FF420E"/>
            </a:solidFill>
            <a:ln w="25400">
              <a:noFill/>
            </a:ln>
          </c:spPr>
          <c:invertIfNegative val="0"/>
          <c:cat>
            <c:strRef>
              <c:f>[graf.xls]Sheet1!$C$5:$C$7</c:f>
              <c:strCache>
                <c:ptCount val="3"/>
                <c:pt idx="0">
                  <c:v>Koper</c:v>
                </c:pt>
                <c:pt idx="1">
                  <c:v>Trieste</c:v>
                </c:pt>
                <c:pt idx="2">
                  <c:v>Venezia</c:v>
                </c:pt>
              </c:strCache>
            </c:strRef>
          </c:cat>
          <c:val>
            <c:numRef>
              <c:f>[graf.xls]Sheet1!$E$5:$E$7</c:f>
              <c:numCache>
                <c:formatCode>General</c:formatCode>
                <c:ptCount val="3"/>
                <c:pt idx="0">
                  <c:v>3.8</c:v>
                </c:pt>
                <c:pt idx="1">
                  <c:v>29</c:v>
                </c:pt>
                <c:pt idx="2">
                  <c:v>2.8</c:v>
                </c:pt>
              </c:numCache>
            </c:numRef>
          </c:val>
        </c:ser>
        <c:ser>
          <c:idx val="2"/>
          <c:order val="2"/>
          <c:tx>
            <c:strRef>
              <c:f>[graf.xls]Sheet1!$F$4</c:f>
              <c:strCache>
                <c:ptCount val="1"/>
                <c:pt idx="0">
                  <c:v>emissioni navi</c:v>
                </c:pt>
              </c:strCache>
            </c:strRef>
          </c:tx>
          <c:spPr>
            <a:solidFill>
              <a:srgbClr val="FFD320"/>
            </a:solidFill>
            <a:ln w="25400">
              <a:noFill/>
            </a:ln>
          </c:spPr>
          <c:invertIfNegative val="0"/>
          <c:cat>
            <c:strRef>
              <c:f>[graf.xls]Sheet1!$C$5:$C$7</c:f>
              <c:strCache>
                <c:ptCount val="3"/>
                <c:pt idx="0">
                  <c:v>Koper</c:v>
                </c:pt>
                <c:pt idx="1">
                  <c:v>Trieste</c:v>
                </c:pt>
                <c:pt idx="2">
                  <c:v>Venezia</c:v>
                </c:pt>
              </c:strCache>
            </c:strRef>
          </c:cat>
          <c:val>
            <c:numRef>
              <c:f>[graf.xls]Sheet1!$F$5:$F$7</c:f>
              <c:numCache>
                <c:formatCode>General</c:formatCode>
                <c:ptCount val="3"/>
                <c:pt idx="0">
                  <c:v>49</c:v>
                </c:pt>
                <c:pt idx="1">
                  <c:v>185</c:v>
                </c:pt>
                <c:pt idx="2">
                  <c:v>116</c:v>
                </c:pt>
              </c:numCache>
            </c:numRef>
          </c:val>
        </c:ser>
        <c:dLbls>
          <c:showLegendKey val="0"/>
          <c:showVal val="0"/>
          <c:showCatName val="0"/>
          <c:showSerName val="0"/>
          <c:showPercent val="0"/>
          <c:showBubbleSize val="0"/>
        </c:dLbls>
        <c:gapWidth val="100"/>
        <c:axId val="179361664"/>
        <c:axId val="179363200"/>
      </c:barChart>
      <c:catAx>
        <c:axId val="179361664"/>
        <c:scaling>
          <c:orientation val="minMax"/>
        </c:scaling>
        <c:delete val="0"/>
        <c:axPos val="b"/>
        <c:numFmt formatCode="General" sourceLinked="1"/>
        <c:majorTickMark val="out"/>
        <c:minorTickMark val="none"/>
        <c:tickLblPos val="nextTo"/>
        <c:spPr>
          <a:ln w="3175">
            <a:solidFill>
              <a:srgbClr val="B3B3B3"/>
            </a:solidFill>
            <a:prstDash val="solid"/>
          </a:ln>
        </c:spPr>
        <c:txPr>
          <a:bodyPr rot="0" vert="horz"/>
          <a:lstStyle/>
          <a:p>
            <a:pPr>
              <a:defRPr sz="1200" b="0" i="0" u="none" strike="noStrike" baseline="0">
                <a:solidFill>
                  <a:srgbClr val="000000"/>
                </a:solidFill>
                <a:latin typeface="Arial"/>
                <a:ea typeface="Arial"/>
                <a:cs typeface="Arial"/>
              </a:defRPr>
            </a:pPr>
            <a:endParaRPr lang="it-IT"/>
          </a:p>
        </c:txPr>
        <c:crossAx val="179363200"/>
        <c:crosses val="autoZero"/>
        <c:auto val="1"/>
        <c:lblAlgn val="ctr"/>
        <c:lblOffset val="100"/>
        <c:tickLblSkip val="1"/>
        <c:tickMarkSkip val="1"/>
        <c:noMultiLvlLbl val="0"/>
      </c:catAx>
      <c:valAx>
        <c:axId val="179363200"/>
        <c:scaling>
          <c:orientation val="minMax"/>
          <c:max val="120"/>
          <c:min val="0"/>
        </c:scaling>
        <c:delete val="0"/>
        <c:axPos val="l"/>
        <c:majorGridlines>
          <c:spPr>
            <a:ln w="3175">
              <a:solidFill>
                <a:srgbClr val="B3B3B3"/>
              </a:solidFill>
              <a:prstDash val="solid"/>
            </a:ln>
          </c:spPr>
        </c:majorGridlines>
        <c:numFmt formatCode="General" sourceLinked="1"/>
        <c:majorTickMark val="out"/>
        <c:minorTickMark val="none"/>
        <c:tickLblPos val="nextTo"/>
        <c:spPr>
          <a:ln w="3175">
            <a:solidFill>
              <a:srgbClr val="B3B3B3"/>
            </a:solidFill>
            <a:prstDash val="solid"/>
          </a:ln>
        </c:spPr>
        <c:txPr>
          <a:bodyPr rot="0" vert="horz"/>
          <a:lstStyle/>
          <a:p>
            <a:pPr>
              <a:defRPr sz="1200" b="0" i="0" u="none" strike="noStrike" baseline="0">
                <a:solidFill>
                  <a:srgbClr val="000000"/>
                </a:solidFill>
                <a:latin typeface="Arial"/>
                <a:ea typeface="Arial"/>
                <a:cs typeface="Arial"/>
              </a:defRPr>
            </a:pPr>
            <a:endParaRPr lang="it-IT"/>
          </a:p>
        </c:txPr>
        <c:crossAx val="179361664"/>
        <c:crosses val="autoZero"/>
        <c:crossBetween val="between"/>
      </c:valAx>
      <c:spPr>
        <a:noFill/>
        <a:ln w="3175">
          <a:solidFill>
            <a:srgbClr val="B3B3B3"/>
          </a:solidFill>
          <a:prstDash val="solid"/>
        </a:ln>
      </c:spPr>
    </c:plotArea>
    <c:legend>
      <c:legendPos val="r"/>
      <c:layout>
        <c:manualLayout>
          <c:xMode val="edge"/>
          <c:yMode val="edge"/>
          <c:x val="0.70961127480067498"/>
          <c:y val="0.41841068295635298"/>
          <c:w val="0.27811853997951502"/>
          <c:h val="0.23012587562599399"/>
        </c:manualLayout>
      </c:layout>
      <c:overlay val="0"/>
      <c:spPr>
        <a:noFill/>
        <a:ln w="25400">
          <a:noFill/>
        </a:ln>
      </c:spPr>
      <c:txPr>
        <a:bodyPr/>
        <a:lstStyle/>
        <a:p>
          <a:pPr>
            <a:defRPr sz="1100" b="0" i="0" u="none" strike="noStrike" baseline="0">
              <a:solidFill>
                <a:srgbClr val="000000"/>
              </a:solidFill>
              <a:latin typeface="Arial"/>
              <a:ea typeface="Arial"/>
              <a:cs typeface="Arial"/>
            </a:defRPr>
          </a:pPr>
          <a:endParaRPr lang="it-IT"/>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it-IT"/>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cs typeface="Arial Unicode MS" charset="0"/>
            </a:endParaRPr>
          </a:p>
        </p:txBody>
      </p:sp>
      <p:sp>
        <p:nvSpPr>
          <p:cNvPr id="2050" name="Rectangle 2"/>
          <p:cNvSpPr>
            <a:spLocks noGrp="1" noRot="1" noChangeAspect="1" noChangeArrowheads="1"/>
          </p:cNvSpPr>
          <p:nvPr>
            <p:ph type="sldImg"/>
          </p:nvPr>
        </p:nvSpPr>
        <p:spPr bwMode="auto">
          <a:xfrm>
            <a:off x="0" y="-7061200"/>
            <a:ext cx="0" cy="1550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sp>
      <p:sp>
        <p:nvSpPr>
          <p:cNvPr id="2051" name="Rectangle 3"/>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397345636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8130"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7346"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8370"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9394"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0418"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5538"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7586"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8610"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9634"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0658"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9154"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1682"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2706"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4754"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5778"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6802"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7826"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8850"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9874"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0898"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0178"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1922"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2946"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3970"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4994"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6018"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7042"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8066"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8066"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9090"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0114"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1202"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1138"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1138"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1138"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1138"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1138"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1138"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2226"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3250"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4274"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5298"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6322" name="Text Box 2"/>
          <p:cNvSpPr>
            <a:spLocks noGrp="1" noChangeArrowheads="1"/>
          </p:cNvSpPr>
          <p:nvPr>
            <p:ph type="body" idx="1"/>
          </p:nvPr>
        </p:nvSpPr>
        <p:spPr>
          <a:xfrm>
            <a:off x="685800" y="4343400"/>
            <a:ext cx="5486400"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l-SI"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A252E1E-E68E-4427-A3EB-FB1A9EB59D85}" type="slidenum">
              <a:rPr lang="sl-SI" altLang="it-IT"/>
              <a:pPr>
                <a:defRPr/>
              </a:pPr>
              <a:t>‹N›</a:t>
            </a:fld>
            <a:endParaRPr lang="sl-SI" altLang="it-IT"/>
          </a:p>
        </p:txBody>
      </p:sp>
    </p:spTree>
    <p:extLst>
      <p:ext uri="{BB962C8B-B14F-4D97-AF65-F5344CB8AC3E}">
        <p14:creationId xmlns:p14="http://schemas.microsoft.com/office/powerpoint/2010/main" val="140691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6F0663E-88BD-4B26-87F5-48BAF6F1B97F}" type="slidenum">
              <a:rPr lang="sl-SI" altLang="it-IT"/>
              <a:pPr>
                <a:defRPr/>
              </a:pPr>
              <a:t>‹N›</a:t>
            </a:fld>
            <a:endParaRPr lang="sl-SI" altLang="it-IT"/>
          </a:p>
        </p:txBody>
      </p:sp>
    </p:spTree>
    <p:extLst>
      <p:ext uri="{BB962C8B-B14F-4D97-AF65-F5344CB8AC3E}">
        <p14:creationId xmlns:p14="http://schemas.microsoft.com/office/powerpoint/2010/main" val="271393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sl-SI" smtClean="0"/>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1AD7108-6C56-425F-9D73-2C2C8B579162}" type="slidenum">
              <a:rPr lang="sl-SI" altLang="it-IT"/>
              <a:pPr>
                <a:defRPr/>
              </a:pPr>
              <a:t>‹N›</a:t>
            </a:fld>
            <a:endParaRPr lang="sl-SI" altLang="it-IT"/>
          </a:p>
        </p:txBody>
      </p:sp>
    </p:spTree>
    <p:extLst>
      <p:ext uri="{BB962C8B-B14F-4D97-AF65-F5344CB8AC3E}">
        <p14:creationId xmlns:p14="http://schemas.microsoft.com/office/powerpoint/2010/main" val="243959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Click to edit Master title style</a:t>
            </a:r>
            <a:endParaRPr lang="en-US"/>
          </a:p>
        </p:txBody>
      </p:sp>
      <p:sp>
        <p:nvSpPr>
          <p:cNvPr id="3" name="Content Placeholder 2"/>
          <p:cNvSpPr>
            <a:spLocks noGrp="1"/>
          </p:cNvSpPr>
          <p:nvPr>
            <p:ph idx="1"/>
          </p:nvPr>
        </p:nvSpPr>
        <p:spPr/>
        <p:txBody>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757FF8E-B42B-4AF0-ACF0-0511205E38B0}" type="slidenum">
              <a:rPr lang="sl-SI" altLang="it-IT"/>
              <a:pPr>
                <a:defRPr/>
              </a:pPr>
              <a:t>‹N›</a:t>
            </a:fld>
            <a:endParaRPr lang="sl-SI" altLang="it-IT"/>
          </a:p>
        </p:txBody>
      </p:sp>
    </p:spTree>
    <p:extLst>
      <p:ext uri="{BB962C8B-B14F-4D97-AF65-F5344CB8AC3E}">
        <p14:creationId xmlns:p14="http://schemas.microsoft.com/office/powerpoint/2010/main" val="425865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l-SI"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29834A1A-F735-48DF-AD4E-D4B0E8A4B9EB}" type="slidenum">
              <a:rPr lang="sl-SI" altLang="it-IT"/>
              <a:pPr>
                <a:defRPr/>
              </a:pPr>
              <a:t>‹N›</a:t>
            </a:fld>
            <a:endParaRPr lang="sl-SI" altLang="it-IT"/>
          </a:p>
        </p:txBody>
      </p:sp>
    </p:spTree>
    <p:extLst>
      <p:ext uri="{BB962C8B-B14F-4D97-AF65-F5344CB8AC3E}">
        <p14:creationId xmlns:p14="http://schemas.microsoft.com/office/powerpoint/2010/main" val="224316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9ACE058B-B472-4977-8BA8-FC1B16B8E926}" type="slidenum">
              <a:rPr lang="sl-SI" altLang="it-IT"/>
              <a:pPr>
                <a:defRPr/>
              </a:pPr>
              <a:t>‹N›</a:t>
            </a:fld>
            <a:endParaRPr lang="sl-SI" altLang="it-IT"/>
          </a:p>
        </p:txBody>
      </p:sp>
    </p:spTree>
    <p:extLst>
      <p:ext uri="{BB962C8B-B14F-4D97-AF65-F5344CB8AC3E}">
        <p14:creationId xmlns:p14="http://schemas.microsoft.com/office/powerpoint/2010/main" val="42586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sl-SI"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C14C6AFE-5F73-444F-BEDA-528B396F73AD}" type="slidenum">
              <a:rPr lang="sl-SI" altLang="it-IT"/>
              <a:pPr>
                <a:defRPr/>
              </a:pPr>
              <a:t>‹N›</a:t>
            </a:fld>
            <a:endParaRPr lang="sl-SI" altLang="it-IT"/>
          </a:p>
        </p:txBody>
      </p:sp>
    </p:spTree>
    <p:extLst>
      <p:ext uri="{BB962C8B-B14F-4D97-AF65-F5344CB8AC3E}">
        <p14:creationId xmlns:p14="http://schemas.microsoft.com/office/powerpoint/2010/main" val="136852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EFF386B1-D724-4730-8001-710BD0587879}" type="slidenum">
              <a:rPr lang="sl-SI" altLang="it-IT"/>
              <a:pPr>
                <a:defRPr/>
              </a:pPr>
              <a:t>‹N›</a:t>
            </a:fld>
            <a:endParaRPr lang="sl-SI" altLang="it-IT"/>
          </a:p>
        </p:txBody>
      </p:sp>
    </p:spTree>
    <p:extLst>
      <p:ext uri="{BB962C8B-B14F-4D97-AF65-F5344CB8AC3E}">
        <p14:creationId xmlns:p14="http://schemas.microsoft.com/office/powerpoint/2010/main" val="260401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3D84556C-BC0C-46B2-9467-EB85B44C1D86}" type="slidenum">
              <a:rPr lang="sl-SI" altLang="it-IT"/>
              <a:pPr>
                <a:defRPr/>
              </a:pPr>
              <a:t>‹N›</a:t>
            </a:fld>
            <a:endParaRPr lang="sl-SI" altLang="it-IT"/>
          </a:p>
        </p:txBody>
      </p:sp>
    </p:spTree>
    <p:extLst>
      <p:ext uri="{BB962C8B-B14F-4D97-AF65-F5344CB8AC3E}">
        <p14:creationId xmlns:p14="http://schemas.microsoft.com/office/powerpoint/2010/main" val="169447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l-SI"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AD6EBC8-9823-4569-A7DC-A1F9392B1382}" type="slidenum">
              <a:rPr lang="sl-SI" altLang="it-IT"/>
              <a:pPr>
                <a:defRPr/>
              </a:pPr>
              <a:t>‹N›</a:t>
            </a:fld>
            <a:endParaRPr lang="sl-SI" altLang="it-IT"/>
          </a:p>
        </p:txBody>
      </p:sp>
    </p:spTree>
    <p:extLst>
      <p:ext uri="{BB962C8B-B14F-4D97-AF65-F5344CB8AC3E}">
        <p14:creationId xmlns:p14="http://schemas.microsoft.com/office/powerpoint/2010/main" val="3822261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l-SI"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7CC45BD-E0E7-4D3E-91B5-2CCCB3E47359}" type="slidenum">
              <a:rPr lang="sl-SI" altLang="it-IT"/>
              <a:pPr>
                <a:defRPr/>
              </a:pPr>
              <a:t>‹N›</a:t>
            </a:fld>
            <a:endParaRPr lang="sl-SI" altLang="it-IT"/>
          </a:p>
        </p:txBody>
      </p:sp>
    </p:spTree>
    <p:extLst>
      <p:ext uri="{BB962C8B-B14F-4D97-AF65-F5344CB8AC3E}">
        <p14:creationId xmlns:p14="http://schemas.microsoft.com/office/powerpoint/2010/main" val="2451297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64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457200" y="16002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1028"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1029" name="Rectangle 5"/>
          <p:cNvSpPr>
            <a:spLocks noGrp="1" noChangeArrowheads="1"/>
          </p:cNvSpPr>
          <p:nvPr>
            <p:ph type="sldNum"/>
          </p:nvPr>
        </p:nvSpPr>
        <p:spPr bwMode="auto">
          <a:xfrm>
            <a:off x="6553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FFFFFF"/>
                </a:solidFill>
              </a:defRPr>
            </a:lvl1pPr>
          </a:lstStyle>
          <a:p>
            <a:pPr>
              <a:defRPr/>
            </a:pPr>
            <a:fld id="{94855C10-31BE-42FB-A200-5BC98C60888D}" type="slidenum">
              <a:rPr lang="sl-SI" altLang="it-IT"/>
              <a:pPr>
                <a:defRPr/>
              </a:pPr>
              <a:t>‹N›</a:t>
            </a:fld>
            <a:endParaRPr lang="sl-SI"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charset="0"/>
          <a:cs typeface="Arial Unicode M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charset="0"/>
          <a:cs typeface="Arial Unicode M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charset="0"/>
          <a:cs typeface="Arial Unicode M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charset="0"/>
          <a:cs typeface="Arial Unicode MS"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4.jpeg"/><Relationship Id="rId7"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jpeg"/><Relationship Id="rId7"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jpeg"/><Relationship Id="rId7"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47.jpeg"/></Relationships>
</file>

<file path=ppt/slides/_rels/slide3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50825" y="404813"/>
            <a:ext cx="5470525"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3074" name="Text Box 2"/>
          <p:cNvSpPr txBox="1">
            <a:spLocks noChangeArrowheads="1"/>
          </p:cNvSpPr>
          <p:nvPr/>
        </p:nvSpPr>
        <p:spPr bwMode="auto">
          <a:xfrm>
            <a:off x="179388" y="333375"/>
            <a:ext cx="5688012" cy="511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lnSpc>
                <a:spcPct val="80000"/>
              </a:lnSpc>
              <a:spcBef>
                <a:spcPts val="600"/>
              </a:spcBef>
              <a:buClrTx/>
              <a:buFontTx/>
              <a:buNone/>
              <a:defRPr/>
            </a:pPr>
            <a:r>
              <a:rPr lang="sl-SI" altLang="it-IT" sz="4000" smtClean="0">
                <a:solidFill>
                  <a:srgbClr val="FFFF00"/>
                </a:solidFill>
                <a:effectLst>
                  <a:outerShdw blurRad="38100" dist="38100" dir="2700000" algn="tl">
                    <a:srgbClr val="C0C0C0"/>
                  </a:outerShdw>
                </a:effectLst>
                <a:latin typeface="Trebuchet MS" pitchFamily="34" charset="0"/>
              </a:rPr>
              <a:t>Progetto SAFEPORT</a:t>
            </a:r>
          </a:p>
          <a:p>
            <a:pPr eaLnBrk="1" hangingPunct="1">
              <a:lnSpc>
                <a:spcPct val="80000"/>
              </a:lnSpc>
              <a:spcBef>
                <a:spcPts val="350"/>
              </a:spcBef>
              <a:buClrTx/>
              <a:buFontTx/>
              <a:buNone/>
              <a:defRPr/>
            </a:pPr>
            <a:r>
              <a:rPr lang="sl-SI" altLang="it-IT" sz="4000" smtClean="0">
                <a:solidFill>
                  <a:srgbClr val="FFFF00"/>
                </a:solidFill>
                <a:effectLst>
                  <a:outerShdw blurRad="38100" dist="38100" dir="2700000" algn="tl">
                    <a:srgbClr val="C0C0C0"/>
                  </a:outerShdw>
                </a:effectLst>
                <a:latin typeface="Trebuchet MS" pitchFamily="34" charset="0"/>
              </a:rPr>
              <a:t>Il porto e la gestione dei rischi industriali e ambientali</a:t>
            </a:r>
          </a:p>
          <a:p>
            <a:pPr eaLnBrk="1" hangingPunct="1">
              <a:lnSpc>
                <a:spcPct val="80000"/>
              </a:lnSpc>
              <a:spcBef>
                <a:spcPts val="350"/>
              </a:spcBef>
              <a:buClrTx/>
              <a:buFontTx/>
              <a:buNone/>
              <a:defRPr/>
            </a:pPr>
            <a:endParaRPr lang="sl-SI" altLang="it-IT" sz="4000" smtClean="0">
              <a:solidFill>
                <a:srgbClr val="FFCC00"/>
              </a:solidFill>
              <a:effectLst>
                <a:outerShdw blurRad="38100" dist="38100" dir="2700000" algn="tl">
                  <a:srgbClr val="C0C0C0"/>
                </a:outerShdw>
              </a:effectLst>
              <a:latin typeface="Trebuchet MS" pitchFamily="34" charset="0"/>
            </a:endParaRPr>
          </a:p>
          <a:p>
            <a:pPr eaLnBrk="1" hangingPunct="1">
              <a:lnSpc>
                <a:spcPct val="80000"/>
              </a:lnSpc>
              <a:spcBef>
                <a:spcPts val="350"/>
              </a:spcBef>
              <a:buClrTx/>
              <a:buFontTx/>
              <a:buNone/>
              <a:defRPr/>
            </a:pPr>
            <a:r>
              <a:rPr lang="sl-SI" altLang="it-IT" sz="3600" smtClean="0">
                <a:solidFill>
                  <a:srgbClr val="FF0000"/>
                </a:solidFill>
                <a:effectLst>
                  <a:outerShdw blurRad="38100" dist="38100" dir="2700000" algn="tl">
                    <a:srgbClr val="C0C0C0"/>
                  </a:outerShdw>
                </a:effectLst>
                <a:latin typeface="Trebuchet MS" pitchFamily="34" charset="0"/>
              </a:rPr>
              <a:t>WP4 </a:t>
            </a:r>
          </a:p>
          <a:p>
            <a:pPr eaLnBrk="1" hangingPunct="1">
              <a:lnSpc>
                <a:spcPct val="80000"/>
              </a:lnSpc>
              <a:spcBef>
                <a:spcPts val="350"/>
              </a:spcBef>
              <a:buClrTx/>
              <a:buFontTx/>
              <a:buNone/>
              <a:defRPr/>
            </a:pPr>
            <a:r>
              <a:rPr lang="sl-SI" altLang="it-IT" sz="3600" smtClean="0">
                <a:solidFill>
                  <a:srgbClr val="FF0000"/>
                </a:solidFill>
                <a:effectLst>
                  <a:outerShdw blurRad="38100" dist="38100" dir="2700000" algn="tl">
                    <a:srgbClr val="C0C0C0"/>
                  </a:outerShdw>
                </a:effectLst>
                <a:latin typeface="Trebuchet MS" pitchFamily="34" charset="0"/>
              </a:rPr>
              <a:t>Studio di un modello per le emissioni</a:t>
            </a:r>
          </a:p>
        </p:txBody>
      </p:sp>
      <p:pic>
        <p:nvPicPr>
          <p:cNvPr id="3075" name="Picture 3"/>
          <p:cNvPicPr>
            <a:picLocks noChangeAspect="1" noChangeArrowheads="1"/>
          </p:cNvPicPr>
          <p:nvPr/>
        </p:nvPicPr>
        <p:blipFill>
          <a:blip r:embed="rId3"/>
          <a:srcRect/>
          <a:stretch>
            <a:fillRect/>
          </a:stretch>
        </p:blipFill>
        <p:spPr bwMode="auto">
          <a:xfrm>
            <a:off x="5715000" y="0"/>
            <a:ext cx="3429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4"/>
          <p:cNvPicPr>
            <a:picLocks noChangeAspect="1" noChangeArrowheads="1"/>
          </p:cNvPicPr>
          <p:nvPr/>
        </p:nvPicPr>
        <p:blipFill>
          <a:blip r:embed="rId4"/>
          <a:srcRect/>
          <a:stretch>
            <a:fillRect/>
          </a:stretch>
        </p:blipFill>
        <p:spPr bwMode="auto">
          <a:xfrm>
            <a:off x="755650" y="4797425"/>
            <a:ext cx="4016375" cy="157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0"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12291" name="Rectangle 3"/>
          <p:cNvSpPr>
            <a:spLocks noChangeArrowheads="1"/>
          </p:cNvSpPr>
          <p:nvPr/>
        </p:nvSpPr>
        <p:spPr bwMode="auto">
          <a:xfrm>
            <a:off x="755650" y="3409950"/>
            <a:ext cx="1474788"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000000"/>
                </a:solidFill>
                <a:latin typeface="Trebuchet MS" charset="0"/>
                <a:ea typeface="ＭＳ Ｐゴシック" charset="0"/>
                <a:cs typeface="Arial" charset="0"/>
              </a:rPr>
              <a:t>Venezia</a:t>
            </a:r>
          </a:p>
        </p:txBody>
      </p:sp>
      <p:sp>
        <p:nvSpPr>
          <p:cNvPr id="12292" name="Rectangle 4"/>
          <p:cNvSpPr>
            <a:spLocks noChangeArrowheads="1"/>
          </p:cNvSpPr>
          <p:nvPr/>
        </p:nvSpPr>
        <p:spPr bwMode="auto">
          <a:xfrm>
            <a:off x="179388" y="179388"/>
            <a:ext cx="8640762" cy="143986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4.1.2 Comparazione dei dati delle analisi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precedentemente effettuate in tema di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emissioni dai 4 porti coinvolti</a:t>
            </a:r>
          </a:p>
        </p:txBody>
      </p:sp>
      <p:sp>
        <p:nvSpPr>
          <p:cNvPr id="12293"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12294"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5" name="Picture 7"/>
          <p:cNvPicPr>
            <a:picLocks noChangeAspect="1" noChangeArrowheads="1"/>
          </p:cNvPicPr>
          <p:nvPr/>
        </p:nvPicPr>
        <p:blipFill>
          <a:blip r:embed="rId5"/>
          <a:srcRect/>
          <a:stretch>
            <a:fillRect/>
          </a:stretch>
        </p:blipFill>
        <p:spPr bwMode="auto">
          <a:xfrm>
            <a:off x="2987675" y="1693863"/>
            <a:ext cx="5832475" cy="3973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13315" name="Rectangle 3"/>
          <p:cNvSpPr>
            <a:spLocks noChangeArrowheads="1"/>
          </p:cNvSpPr>
          <p:nvPr/>
        </p:nvSpPr>
        <p:spPr bwMode="auto">
          <a:xfrm>
            <a:off x="1116013" y="3419475"/>
            <a:ext cx="11874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000000"/>
                </a:solidFill>
                <a:latin typeface="Trebuchet MS" charset="0"/>
                <a:ea typeface="ＭＳ Ｐゴシック" charset="0"/>
                <a:cs typeface="Arial" charset="0"/>
              </a:rPr>
              <a:t>Koper</a:t>
            </a:r>
          </a:p>
        </p:txBody>
      </p:sp>
      <p:sp>
        <p:nvSpPr>
          <p:cNvPr id="13316" name="Rectangle 4"/>
          <p:cNvSpPr>
            <a:spLocks noChangeArrowheads="1"/>
          </p:cNvSpPr>
          <p:nvPr/>
        </p:nvSpPr>
        <p:spPr bwMode="auto">
          <a:xfrm>
            <a:off x="179388" y="179388"/>
            <a:ext cx="8640762" cy="143986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4.1.2 Comparazione dei dati delle analisi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precedentemente effettuate in tema di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emissioni dai 4 porti coinvolti</a:t>
            </a:r>
          </a:p>
        </p:txBody>
      </p:sp>
      <p:sp>
        <p:nvSpPr>
          <p:cNvPr id="13317"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13318"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19" name="Picture 7"/>
          <p:cNvPicPr>
            <a:picLocks noChangeAspect="1" noChangeArrowheads="1"/>
          </p:cNvPicPr>
          <p:nvPr/>
        </p:nvPicPr>
        <p:blipFill>
          <a:blip r:embed="rId5"/>
          <a:srcRect/>
          <a:stretch>
            <a:fillRect/>
          </a:stretch>
        </p:blipFill>
        <p:spPr bwMode="auto">
          <a:xfrm>
            <a:off x="3776663" y="1700213"/>
            <a:ext cx="5043487" cy="3908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8"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14339" name="Rectangle 3"/>
          <p:cNvSpPr>
            <a:spLocks noChangeArrowheads="1"/>
          </p:cNvSpPr>
          <p:nvPr/>
        </p:nvSpPr>
        <p:spPr bwMode="auto">
          <a:xfrm>
            <a:off x="3797300" y="5300663"/>
            <a:ext cx="1260475"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400">
                <a:solidFill>
                  <a:srgbClr val="000000"/>
                </a:solidFill>
                <a:latin typeface="Trebuchet MS" charset="0"/>
                <a:ea typeface="ＭＳ Ｐゴシック" charset="0"/>
                <a:cs typeface="Arial" charset="0"/>
              </a:rPr>
              <a:t>Trieste</a:t>
            </a:r>
          </a:p>
        </p:txBody>
      </p:sp>
      <p:sp>
        <p:nvSpPr>
          <p:cNvPr id="14340" name="Rectangle 4"/>
          <p:cNvSpPr>
            <a:spLocks noChangeArrowheads="1"/>
          </p:cNvSpPr>
          <p:nvPr/>
        </p:nvSpPr>
        <p:spPr bwMode="auto">
          <a:xfrm>
            <a:off x="179388" y="179388"/>
            <a:ext cx="8640762" cy="143986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4.1.2 Comparazione dei dati delle analisi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precedentemente effettuate in tema di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emissioni dai 4 porti coinvolti</a:t>
            </a:r>
          </a:p>
        </p:txBody>
      </p:sp>
      <p:sp>
        <p:nvSpPr>
          <p:cNvPr id="14341"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14342"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43" name="Picture 7"/>
          <p:cNvPicPr>
            <a:picLocks noChangeAspect="1" noChangeArrowheads="1"/>
          </p:cNvPicPr>
          <p:nvPr/>
        </p:nvPicPr>
        <p:blipFill>
          <a:blip r:embed="rId5"/>
          <a:srcRect/>
          <a:stretch>
            <a:fillRect/>
          </a:stretch>
        </p:blipFill>
        <p:spPr bwMode="auto">
          <a:xfrm>
            <a:off x="5508625" y="1628775"/>
            <a:ext cx="3490913" cy="4184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44" name="Picture 8"/>
          <p:cNvPicPr>
            <a:picLocks noChangeAspect="1" noChangeArrowheads="1"/>
          </p:cNvPicPr>
          <p:nvPr/>
        </p:nvPicPr>
        <p:blipFill>
          <a:blip r:embed="rId6"/>
          <a:srcRect/>
          <a:stretch>
            <a:fillRect/>
          </a:stretch>
        </p:blipFill>
        <p:spPr bwMode="auto">
          <a:xfrm>
            <a:off x="179388" y="1700213"/>
            <a:ext cx="3162300" cy="4184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45" name="Picture 9"/>
          <p:cNvPicPr>
            <a:picLocks noChangeAspect="1" noChangeArrowheads="1"/>
          </p:cNvPicPr>
          <p:nvPr/>
        </p:nvPicPr>
        <p:blipFill>
          <a:blip r:embed="rId7"/>
          <a:srcRect/>
          <a:stretch>
            <a:fillRect/>
          </a:stretch>
        </p:blipFill>
        <p:spPr bwMode="auto">
          <a:xfrm>
            <a:off x="2987675" y="1957388"/>
            <a:ext cx="2879725" cy="1643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2"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15363" name="Rectangle 3"/>
          <p:cNvSpPr>
            <a:spLocks noChangeArrowheads="1"/>
          </p:cNvSpPr>
          <p:nvPr/>
        </p:nvSpPr>
        <p:spPr bwMode="auto">
          <a:xfrm>
            <a:off x="827088" y="3516313"/>
            <a:ext cx="169227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000000"/>
                </a:solidFill>
                <a:latin typeface="Trebuchet MS" charset="0"/>
                <a:ea typeface="ＭＳ Ｐゴシック" charset="0"/>
                <a:cs typeface="Arial" charset="0"/>
              </a:rPr>
              <a:t>Chioggia</a:t>
            </a:r>
          </a:p>
        </p:txBody>
      </p:sp>
      <p:sp>
        <p:nvSpPr>
          <p:cNvPr id="15364" name="Rectangle 4"/>
          <p:cNvSpPr>
            <a:spLocks noChangeArrowheads="1"/>
          </p:cNvSpPr>
          <p:nvPr/>
        </p:nvSpPr>
        <p:spPr bwMode="auto">
          <a:xfrm>
            <a:off x="179388" y="179388"/>
            <a:ext cx="8640762" cy="143986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dirty="0">
                <a:solidFill>
                  <a:srgbClr val="FFFF00"/>
                </a:solidFill>
                <a:latin typeface="Arial" charset="0"/>
                <a:ea typeface="ＭＳ Ｐゴシック" charset="0"/>
                <a:cs typeface="Arial" charset="0"/>
              </a:rPr>
              <a:t>4.1.2 Comparazione dei dati delle analisi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dirty="0">
                <a:solidFill>
                  <a:srgbClr val="FFFF00"/>
                </a:solidFill>
                <a:latin typeface="Arial" charset="0"/>
                <a:ea typeface="ＭＳ Ｐゴシック" charset="0"/>
                <a:cs typeface="Arial" charset="0"/>
              </a:rPr>
              <a:t>precedentemente effettuate in tema di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dirty="0">
                <a:solidFill>
                  <a:srgbClr val="FFFF00"/>
                </a:solidFill>
                <a:latin typeface="Arial" charset="0"/>
                <a:ea typeface="ＭＳ Ｐゴシック" charset="0"/>
                <a:cs typeface="Arial" charset="0"/>
              </a:rPr>
              <a:t>emissioni dai 4 porti coinvolti</a:t>
            </a:r>
          </a:p>
        </p:txBody>
      </p:sp>
      <p:sp>
        <p:nvSpPr>
          <p:cNvPr id="15365"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15366"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67" name="Picture 7"/>
          <p:cNvPicPr>
            <a:picLocks noChangeAspect="1" noChangeArrowheads="1"/>
          </p:cNvPicPr>
          <p:nvPr/>
        </p:nvPicPr>
        <p:blipFill>
          <a:blip r:embed="rId5"/>
          <a:srcRect/>
          <a:stretch>
            <a:fillRect/>
          </a:stretch>
        </p:blipFill>
        <p:spPr bwMode="auto">
          <a:xfrm>
            <a:off x="3756025" y="1844675"/>
            <a:ext cx="4968875" cy="3848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482"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20483" name="Rectangle 3"/>
          <p:cNvSpPr>
            <a:spLocks noChangeArrowheads="1"/>
          </p:cNvSpPr>
          <p:nvPr/>
        </p:nvSpPr>
        <p:spPr bwMode="auto">
          <a:xfrm>
            <a:off x="360363" y="1268413"/>
            <a:ext cx="8459787" cy="396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endParaRPr lang="sl-SI" altLang="it-IT" sz="2800" smtClean="0">
              <a:solidFill>
                <a:srgbClr val="000000"/>
              </a:solidFill>
              <a:cs typeface="Arial" pitchFamily="34" charset="0"/>
            </a:endParaRPr>
          </a:p>
          <a:p>
            <a:pPr eaLnBrk="1" hangingPunct="1">
              <a:buClrTx/>
              <a:buSzPct val="45000"/>
              <a:buFontTx/>
              <a:buNone/>
              <a:defRPr/>
            </a:pPr>
            <a:r>
              <a:rPr lang="sl-SI" altLang="it-IT" smtClean="0">
                <a:solidFill>
                  <a:srgbClr val="000000"/>
                </a:solidFill>
                <a:latin typeface="Trebuchet MS" pitchFamily="34" charset="0"/>
                <a:cs typeface="Arial" pitchFamily="34" charset="0"/>
              </a:rPr>
              <a:t>I dati meteorologici ed ambientali vengono raccolti in modo simile in tutti quattro i porti. </a:t>
            </a:r>
          </a:p>
          <a:p>
            <a:pPr eaLnBrk="1" hangingPunct="1">
              <a:buClrTx/>
              <a:buSzPct val="45000"/>
              <a:buFontTx/>
              <a:buNone/>
              <a:defRPr/>
            </a:pPr>
            <a:endParaRPr lang="sl-SI" altLang="it-IT" smtClean="0">
              <a:solidFill>
                <a:srgbClr val="000000"/>
              </a:solidFill>
              <a:latin typeface="Trebuchet MS" pitchFamily="34" charset="0"/>
              <a:cs typeface="Arial" pitchFamily="34" charset="0"/>
            </a:endParaRPr>
          </a:p>
          <a:p>
            <a:pPr eaLnBrk="1" hangingPunct="1">
              <a:buClrTx/>
              <a:buSzPct val="45000"/>
              <a:buFontTx/>
              <a:buNone/>
              <a:defRPr/>
            </a:pPr>
            <a:r>
              <a:rPr lang="sl-SI" altLang="it-IT" smtClean="0">
                <a:solidFill>
                  <a:srgbClr val="000000"/>
                </a:solidFill>
                <a:latin typeface="Trebuchet MS" pitchFamily="34" charset="0"/>
                <a:cs typeface="Arial" pitchFamily="34" charset="0"/>
              </a:rPr>
              <a:t>Vengono raccolti i dati meteorologici per noi interessanti: </a:t>
            </a:r>
            <a:r>
              <a:rPr lang="sl-SI" altLang="it-IT" smtClean="0">
                <a:solidFill>
                  <a:srgbClr val="FF0000"/>
                </a:solidFill>
                <a:latin typeface="Trebuchet MS" pitchFamily="34" charset="0"/>
                <a:cs typeface="Arial" pitchFamily="34" charset="0"/>
              </a:rPr>
              <a:t>vento </a:t>
            </a:r>
            <a:r>
              <a:rPr lang="sl-SI" altLang="it-IT" smtClean="0">
                <a:solidFill>
                  <a:srgbClr val="000000"/>
                </a:solidFill>
                <a:latin typeface="Trebuchet MS" pitchFamily="34" charset="0"/>
                <a:cs typeface="Arial" pitchFamily="34" charset="0"/>
              </a:rPr>
              <a:t>(velocità in m/s e direzione in gradi), </a:t>
            </a:r>
            <a:r>
              <a:rPr lang="sl-SI" altLang="it-IT" smtClean="0">
                <a:solidFill>
                  <a:srgbClr val="FF0000"/>
                </a:solidFill>
                <a:latin typeface="Trebuchet MS" pitchFamily="34" charset="0"/>
                <a:cs typeface="Arial" pitchFamily="34" charset="0"/>
              </a:rPr>
              <a:t>stabilità</a:t>
            </a:r>
            <a:r>
              <a:rPr lang="sl-SI" altLang="it-IT" smtClean="0">
                <a:solidFill>
                  <a:srgbClr val="000000"/>
                </a:solidFill>
                <a:latin typeface="Trebuchet MS" pitchFamily="34" charset="0"/>
                <a:cs typeface="Arial" pitchFamily="34" charset="0"/>
              </a:rPr>
              <a:t> e </a:t>
            </a:r>
            <a:r>
              <a:rPr lang="sl-SI" altLang="it-IT" smtClean="0">
                <a:solidFill>
                  <a:srgbClr val="FF0000"/>
                </a:solidFill>
                <a:latin typeface="Trebuchet MS" pitchFamily="34" charset="0"/>
                <a:cs typeface="Arial" pitchFamily="34" charset="0"/>
              </a:rPr>
              <a:t>temperatura</a:t>
            </a:r>
            <a:r>
              <a:rPr lang="sl-SI" altLang="it-IT" smtClean="0">
                <a:solidFill>
                  <a:srgbClr val="000000"/>
                </a:solidFill>
                <a:latin typeface="Trebuchet MS" pitchFamily="34" charset="0"/>
                <a:cs typeface="Arial" pitchFamily="34" charset="0"/>
              </a:rPr>
              <a:t>. </a:t>
            </a:r>
          </a:p>
          <a:p>
            <a:pPr eaLnBrk="1" hangingPunct="1">
              <a:buClrTx/>
              <a:buSzPct val="45000"/>
              <a:buFontTx/>
              <a:buNone/>
              <a:defRPr/>
            </a:pPr>
            <a:endParaRPr lang="sl-SI" altLang="it-IT" smtClean="0">
              <a:solidFill>
                <a:srgbClr val="000000"/>
              </a:solidFill>
              <a:latin typeface="Trebuchet MS" pitchFamily="34" charset="0"/>
              <a:cs typeface="Arial" pitchFamily="34" charset="0"/>
            </a:endParaRPr>
          </a:p>
          <a:p>
            <a:pPr eaLnBrk="1" hangingPunct="1">
              <a:buClrTx/>
              <a:buSzPct val="45000"/>
              <a:buFontTx/>
              <a:buNone/>
              <a:defRPr/>
            </a:pPr>
            <a:r>
              <a:rPr lang="sl-SI" altLang="it-IT" smtClean="0">
                <a:solidFill>
                  <a:srgbClr val="000000"/>
                </a:solidFill>
                <a:latin typeface="Trebuchet MS" pitchFamily="34" charset="0"/>
                <a:cs typeface="Arial" pitchFamily="34" charset="0"/>
              </a:rPr>
              <a:t>I dati ambientali con riferimento alle attività portuali sono: </a:t>
            </a:r>
            <a:r>
              <a:rPr lang="sl-SI" altLang="it-IT" smtClean="0">
                <a:solidFill>
                  <a:srgbClr val="FF0000"/>
                </a:solidFill>
                <a:latin typeface="Trebuchet MS" pitchFamily="34" charset="0"/>
                <a:cs typeface="Arial" pitchFamily="34" charset="0"/>
              </a:rPr>
              <a:t>PM10</a:t>
            </a:r>
            <a:r>
              <a:rPr lang="sl-SI" altLang="it-IT" smtClean="0">
                <a:solidFill>
                  <a:srgbClr val="000000"/>
                </a:solidFill>
                <a:latin typeface="Trebuchet MS" pitchFamily="34" charset="0"/>
                <a:cs typeface="Arial" pitchFamily="34" charset="0"/>
              </a:rPr>
              <a:t>, </a:t>
            </a:r>
            <a:r>
              <a:rPr lang="sl-SI" altLang="it-IT" smtClean="0">
                <a:solidFill>
                  <a:srgbClr val="FF0000"/>
                </a:solidFill>
                <a:latin typeface="Trebuchet MS" pitchFamily="34" charset="0"/>
                <a:cs typeface="Arial" pitchFamily="34" charset="0"/>
              </a:rPr>
              <a:t>NO2</a:t>
            </a:r>
            <a:r>
              <a:rPr lang="sl-SI" altLang="it-IT" smtClean="0">
                <a:solidFill>
                  <a:srgbClr val="000000"/>
                </a:solidFill>
                <a:latin typeface="Trebuchet MS" pitchFamily="34" charset="0"/>
                <a:cs typeface="Arial" pitchFamily="34" charset="0"/>
              </a:rPr>
              <a:t> ed </a:t>
            </a:r>
            <a:r>
              <a:rPr lang="sl-SI" altLang="it-IT" smtClean="0">
                <a:solidFill>
                  <a:srgbClr val="FF0000"/>
                </a:solidFill>
                <a:latin typeface="Trebuchet MS" pitchFamily="34" charset="0"/>
                <a:cs typeface="Arial" pitchFamily="34" charset="0"/>
              </a:rPr>
              <a:t>SO2</a:t>
            </a:r>
            <a:r>
              <a:rPr lang="sl-SI" altLang="it-IT" smtClean="0">
                <a:solidFill>
                  <a:srgbClr val="000000"/>
                </a:solidFill>
                <a:latin typeface="Trebuchet MS" pitchFamily="34" charset="0"/>
                <a:cs typeface="Arial" pitchFamily="34" charset="0"/>
              </a:rPr>
              <a:t>.</a:t>
            </a:r>
          </a:p>
        </p:txBody>
      </p:sp>
      <p:sp>
        <p:nvSpPr>
          <p:cNvPr id="20484" name="Rectangle 4"/>
          <p:cNvSpPr>
            <a:spLocks noChangeArrowheads="1"/>
          </p:cNvSpPr>
          <p:nvPr/>
        </p:nvSpPr>
        <p:spPr bwMode="auto">
          <a:xfrm>
            <a:off x="179388" y="179388"/>
            <a:ext cx="8640762" cy="90011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dirty="0">
                <a:solidFill>
                  <a:srgbClr val="FFFF00"/>
                </a:solidFill>
                <a:latin typeface="Arial" charset="0"/>
                <a:ea typeface="ＭＳ Ｐゴシック" charset="0"/>
                <a:cs typeface="Arial" charset="0"/>
              </a:rPr>
              <a:t>4.2.1 Raccolta dati meteorologici e ambientali</a:t>
            </a:r>
            <a:r>
              <a:rPr lang="sl-SI" sz="3200" dirty="0">
                <a:solidFill>
                  <a:srgbClr val="FFFF00"/>
                </a:solidFill>
                <a:latin typeface="Alabny" charset="0"/>
                <a:ea typeface="ＭＳ Ｐゴシック" charset="0"/>
              </a:rPr>
              <a:t> </a:t>
            </a:r>
          </a:p>
        </p:txBody>
      </p:sp>
      <p:sp>
        <p:nvSpPr>
          <p:cNvPr id="20485"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20486"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06"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21507" name="Rectangle 3"/>
          <p:cNvSpPr>
            <a:spLocks noChangeArrowheads="1"/>
          </p:cNvSpPr>
          <p:nvPr/>
        </p:nvSpPr>
        <p:spPr bwMode="auto">
          <a:xfrm>
            <a:off x="179388" y="1439863"/>
            <a:ext cx="8640762" cy="350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l-SI" sz="2400">
              <a:solidFill>
                <a:srgbClr val="000000"/>
              </a:solidFill>
              <a:latin typeface="Trebuchet MS" charset="0"/>
              <a:ea typeface="ＭＳ Ｐゴシック" charset="0"/>
              <a:cs typeface="Arial"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400">
                <a:solidFill>
                  <a:srgbClr val="000000"/>
                </a:solidFill>
                <a:latin typeface="Trebuchet MS" charset="0"/>
                <a:ea typeface="ＭＳ Ｐゴシック" charset="0"/>
                <a:cs typeface="Arial" charset="0"/>
              </a:rPr>
              <a:t>La raccolta e l'analisi dei dati in ognuno dei quattro porti prescelti, comparazione fra i porti (quali inquinanti vengono presi in considerazione da ciascun porto), </a:t>
            </a:r>
            <a:r>
              <a:rPr lang="sl-SI" sz="2400">
                <a:solidFill>
                  <a:srgbClr val="FF0000"/>
                </a:solidFill>
                <a:latin typeface="Trebuchet MS" charset="0"/>
                <a:ea typeface="ＭＳ Ｐゴシック" charset="0"/>
                <a:cs typeface="Arial" charset="0"/>
              </a:rPr>
              <a:t>i risultati sul inquinamento</a:t>
            </a:r>
            <a:r>
              <a:rPr lang="sl-SI" sz="2400">
                <a:solidFill>
                  <a:srgbClr val="000000"/>
                </a:solidFill>
                <a:latin typeface="Trebuchet MS" charset="0"/>
                <a:ea typeface="ＭＳ Ｐゴシック" charset="0"/>
                <a:cs typeface="Arial" charset="0"/>
              </a:rPr>
              <a:t>, </a:t>
            </a:r>
            <a:r>
              <a:rPr lang="sl-SI" sz="2400">
                <a:solidFill>
                  <a:srgbClr val="FF0000"/>
                </a:solidFill>
                <a:latin typeface="Trebuchet MS" charset="0"/>
                <a:ea typeface="ＭＳ Ｐゴシック" charset="0"/>
                <a:cs typeface="Arial" charset="0"/>
              </a:rPr>
              <a:t>superamento dei limiti di legge consentiti</a:t>
            </a:r>
            <a:r>
              <a:rPr lang="sl-SI" sz="2400">
                <a:solidFill>
                  <a:srgbClr val="000000"/>
                </a:solidFill>
                <a:latin typeface="Trebuchet MS" charset="0"/>
                <a:ea typeface="ＭＳ Ｐゴシック" charset="0"/>
                <a:cs typeface="Arial" charset="0"/>
              </a:rPr>
              <a:t>, </a:t>
            </a:r>
            <a:r>
              <a:rPr lang="sl-SI" sz="2400">
                <a:solidFill>
                  <a:srgbClr val="FF0000"/>
                </a:solidFill>
                <a:latin typeface="Trebuchet MS" charset="0"/>
                <a:ea typeface="ＭＳ Ｐゴシック" charset="0"/>
                <a:cs typeface="Arial" charset="0"/>
              </a:rPr>
              <a:t>comparazione dei dati</a:t>
            </a:r>
            <a:r>
              <a:rPr lang="sl-SI" sz="2400">
                <a:solidFill>
                  <a:srgbClr val="000000"/>
                </a:solidFill>
                <a:latin typeface="Trebuchet MS" charset="0"/>
                <a:ea typeface="ＭＳ Ｐゴシック" charset="0"/>
                <a:cs typeface="Arial" charset="0"/>
              </a:rPr>
              <a:t> meteorologici con particolare riguardo al vento.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l-SI" sz="2400">
              <a:solidFill>
                <a:srgbClr val="000000"/>
              </a:solidFill>
              <a:latin typeface="Trebuchet MS" charset="0"/>
              <a:ea typeface="ＭＳ Ｐゴシック" charset="0"/>
              <a:cs typeface="Arial"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l-SI" sz="2400">
              <a:solidFill>
                <a:srgbClr val="000000"/>
              </a:solidFill>
              <a:latin typeface="Trebuchet MS" charset="0"/>
              <a:ea typeface="ＭＳ Ｐゴシック" charset="0"/>
              <a:cs typeface="Arial" charset="0"/>
            </a:endParaRPr>
          </a:p>
        </p:txBody>
      </p:sp>
      <p:sp>
        <p:nvSpPr>
          <p:cNvPr id="21508" name="Rectangle 4"/>
          <p:cNvSpPr>
            <a:spLocks noChangeArrowheads="1"/>
          </p:cNvSpPr>
          <p:nvPr/>
        </p:nvSpPr>
        <p:spPr bwMode="auto">
          <a:xfrm>
            <a:off x="179388" y="179388"/>
            <a:ext cx="8640762" cy="126047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rial" charset="0"/>
                <a:ea typeface="ＭＳ Ｐゴシック" charset="0"/>
                <a:cs typeface="Arial" charset="0"/>
              </a:rPr>
              <a:t>4.2.2 Analisi delle analogie e differenze sia nella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rial" charset="0"/>
                <a:ea typeface="ＭＳ Ｐゴシック" charset="0"/>
                <a:cs typeface="Arial" charset="0"/>
              </a:rPr>
              <a:t>raccolta dei dati e nell'analisi degli stessi,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rial" charset="0"/>
                <a:ea typeface="ＭＳ Ｐゴシック" charset="0"/>
                <a:cs typeface="Arial" charset="0"/>
              </a:rPr>
              <a:t>sia nei contesti portuali </a:t>
            </a:r>
          </a:p>
        </p:txBody>
      </p:sp>
      <p:sp>
        <p:nvSpPr>
          <p:cNvPr id="21509"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21510"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0"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22531" name="Rectangle 3"/>
          <p:cNvSpPr>
            <a:spLocks noChangeArrowheads="1"/>
          </p:cNvSpPr>
          <p:nvPr/>
        </p:nvSpPr>
        <p:spPr bwMode="auto">
          <a:xfrm>
            <a:off x="179388" y="179388"/>
            <a:ext cx="8640762" cy="126047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4.2.2 Analisi delle analogie e differenze sia nella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raccolta dei dati e nell'analisi degli stessi,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sia nei contesti portuali </a:t>
            </a:r>
          </a:p>
        </p:txBody>
      </p:sp>
      <p:sp>
        <p:nvSpPr>
          <p:cNvPr id="22532" name="Rectangle 4"/>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22533" name="Picture 5"/>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22534" name="Group 6"/>
          <p:cNvGraphicFramePr>
            <a:graphicFrameLocks noGrp="1"/>
          </p:cNvGraphicFramePr>
          <p:nvPr/>
        </p:nvGraphicFramePr>
        <p:xfrm>
          <a:off x="179388" y="1512888"/>
          <a:ext cx="8642350" cy="2062162"/>
        </p:xfrm>
        <a:graphic>
          <a:graphicData uri="http://schemas.openxmlformats.org/drawingml/2006/table">
            <a:tbl>
              <a:tblPr/>
              <a:tblGrid>
                <a:gridCol w="2159000"/>
                <a:gridCol w="2162175"/>
                <a:gridCol w="2160587"/>
                <a:gridCol w="2160588"/>
              </a:tblGrid>
              <a:tr h="349216">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PM10 Koper</a:t>
                      </a:r>
                    </a:p>
                  </a:txBody>
                  <a:tcPr marL="90000" marR="90000" marT="82800" marB="46800"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TEOM</a:t>
                      </a:r>
                    </a:p>
                  </a:txBody>
                  <a:tcPr marL="90000" marR="90000" marT="82800" marB="46800"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LECKEL </a:t>
                      </a:r>
                    </a:p>
                  </a:txBody>
                  <a:tcPr marL="90000" marR="90000" marT="82800" marB="46800"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MARKOVEC</a:t>
                      </a:r>
                    </a:p>
                  </a:txBody>
                  <a:tcPr marL="90000" marR="90000" marT="82800" marB="46800" horzOverflow="overflow">
                    <a:lnL>
                      <a:noFill/>
                    </a:lnL>
                    <a:lnR>
                      <a:noFill/>
                    </a:lnR>
                    <a:lnT>
                      <a:noFill/>
                    </a:lnT>
                    <a:lnB>
                      <a:noFill/>
                    </a:lnB>
                    <a:lnTlToBr>
                      <a:noFill/>
                    </a:lnTlToBr>
                    <a:lnBlToTr>
                      <a:noFill/>
                    </a:lnBlToTr>
                    <a:solidFill>
                      <a:srgbClr val="0066CC"/>
                    </a:solidFill>
                  </a:tcPr>
                </a:tc>
              </a:tr>
              <a:tr h="349216">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 dati utilizzabili</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90,40%</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92,30%</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96,40%</a:t>
                      </a:r>
                    </a:p>
                  </a:txBody>
                  <a:tcPr marL="90000" marR="90000" marT="82800" marB="46800" horzOverflow="overflow">
                    <a:lnL>
                      <a:noFill/>
                    </a:lnL>
                    <a:lnR>
                      <a:noFill/>
                    </a:lnR>
                    <a:lnT>
                      <a:noFill/>
                    </a:lnT>
                    <a:lnB>
                      <a:noFill/>
                    </a:lnB>
                    <a:lnTlToBr>
                      <a:noFill/>
                    </a:lnTlToBr>
                    <a:lnBlToTr>
                      <a:noFill/>
                    </a:lnBlToTr>
                    <a:solidFill>
                      <a:srgbClr val="0099FF"/>
                    </a:solidFill>
                  </a:tcPr>
                </a:tc>
              </a:tr>
              <a:tr h="56847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Media annuale  [µg/m3]</a:t>
                      </a:r>
                    </a:p>
                  </a:txBody>
                  <a:tcPr marL="90000" marR="90000" marT="82800" marB="46800" horzOverflow="overflow">
                    <a:lnL>
                      <a:noFill/>
                    </a:lnL>
                    <a:lnR>
                      <a:noFill/>
                    </a:lnR>
                    <a:lnT>
                      <a:noFill/>
                    </a:lnT>
                    <a:lnB>
                      <a:noFill/>
                    </a:lnB>
                    <a:lnTlToBr>
                      <a:noFill/>
                    </a:lnTlToBr>
                    <a:lnBlToTr>
                      <a:noFill/>
                    </a:lnBlToTr>
                    <a:solidFill>
                      <a:srgbClr val="99CC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26</a:t>
                      </a:r>
                    </a:p>
                  </a:txBody>
                  <a:tcPr marL="90000" marR="90000" marT="82800" marB="46800" horzOverflow="overflow">
                    <a:lnL>
                      <a:noFill/>
                    </a:lnL>
                    <a:lnR>
                      <a:noFill/>
                    </a:lnR>
                    <a:lnT>
                      <a:noFill/>
                    </a:lnT>
                    <a:lnB>
                      <a:noFill/>
                    </a:lnB>
                    <a:lnTlToBr>
                      <a:noFill/>
                    </a:lnTlToBr>
                    <a:lnBlToTr>
                      <a:noFill/>
                    </a:lnBlToTr>
                    <a:solidFill>
                      <a:srgbClr val="99CC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28</a:t>
                      </a:r>
                    </a:p>
                  </a:txBody>
                  <a:tcPr marL="90000" marR="90000" marT="82800" marB="46800" horzOverflow="overflow">
                    <a:lnL>
                      <a:noFill/>
                    </a:lnL>
                    <a:lnR>
                      <a:noFill/>
                    </a:lnR>
                    <a:lnT>
                      <a:noFill/>
                    </a:lnT>
                    <a:lnB>
                      <a:noFill/>
                    </a:lnB>
                    <a:lnTlToBr>
                      <a:noFill/>
                    </a:lnTlToBr>
                    <a:lnBlToTr>
                      <a:noFill/>
                    </a:lnBlToTr>
                    <a:solidFill>
                      <a:srgbClr val="99CC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29</a:t>
                      </a:r>
                    </a:p>
                  </a:txBody>
                  <a:tcPr marL="90000" marR="90000" marT="82800" marB="46800" horzOverflow="overflow">
                    <a:lnL>
                      <a:noFill/>
                    </a:lnL>
                    <a:lnR>
                      <a:noFill/>
                    </a:lnR>
                    <a:lnT>
                      <a:noFill/>
                    </a:lnT>
                    <a:lnB>
                      <a:noFill/>
                    </a:lnB>
                    <a:lnTlToBr>
                      <a:noFill/>
                    </a:lnTlToBr>
                    <a:lnBlToTr>
                      <a:noFill/>
                    </a:lnBlToTr>
                    <a:solidFill>
                      <a:srgbClr val="99CCFF"/>
                    </a:solidFill>
                  </a:tcPr>
                </a:tc>
              </a:tr>
              <a:tr h="79526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Superamento dei limiti di legge (consentito 35 volte)</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27 volte</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23 volte</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23 volte</a:t>
                      </a:r>
                    </a:p>
                  </a:txBody>
                  <a:tcPr marL="90000" marR="90000" marT="82800" marB="46800" horzOverflow="overflow">
                    <a:lnL>
                      <a:noFill/>
                    </a:lnL>
                    <a:lnR>
                      <a:noFill/>
                    </a:lnR>
                    <a:lnT>
                      <a:noFill/>
                    </a:lnT>
                    <a:lnB>
                      <a:noFill/>
                    </a:lnB>
                    <a:lnTlToBr>
                      <a:noFill/>
                    </a:lnTlToBr>
                    <a:lnBlToTr>
                      <a:noFill/>
                    </a:lnBlToTr>
                    <a:solidFill>
                      <a:srgbClr val="0099FF"/>
                    </a:solidFill>
                  </a:tcPr>
                </a:tc>
              </a:tr>
            </a:tbl>
          </a:graphicData>
        </a:graphic>
      </p:graphicFrame>
      <p:graphicFrame>
        <p:nvGraphicFramePr>
          <p:cNvPr id="22551" name="Group 23"/>
          <p:cNvGraphicFramePr>
            <a:graphicFrameLocks noGrp="1"/>
          </p:cNvGraphicFramePr>
          <p:nvPr/>
        </p:nvGraphicFramePr>
        <p:xfrm>
          <a:off x="179388" y="3644900"/>
          <a:ext cx="8642350" cy="2192338"/>
        </p:xfrm>
        <a:graphic>
          <a:graphicData uri="http://schemas.openxmlformats.org/drawingml/2006/table">
            <a:tbl>
              <a:tblPr/>
              <a:tblGrid>
                <a:gridCol w="2160587"/>
                <a:gridCol w="2162175"/>
                <a:gridCol w="2159000"/>
                <a:gridCol w="2160588"/>
              </a:tblGrid>
              <a:tr h="415892">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PM10 VENEZIA</a:t>
                      </a:r>
                    </a:p>
                  </a:txBody>
                  <a:tcPr marL="90000" marR="90000" marT="82785" marB="46791"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stazione 5</a:t>
                      </a:r>
                    </a:p>
                  </a:txBody>
                  <a:tcPr marL="90000" marR="90000" marT="82785" marB="46791"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stazione 28</a:t>
                      </a:r>
                    </a:p>
                  </a:txBody>
                  <a:tcPr marL="90000" marR="90000" marT="82785" marB="46791"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s.Fisola</a:t>
                      </a:r>
                    </a:p>
                  </a:txBody>
                  <a:tcPr marL="90000" marR="90000" marT="82785" marB="46791" horzOverflow="overflow">
                    <a:lnL>
                      <a:noFill/>
                    </a:lnL>
                    <a:lnR>
                      <a:noFill/>
                    </a:lnR>
                    <a:lnT>
                      <a:noFill/>
                    </a:lnT>
                    <a:lnB>
                      <a:noFill/>
                    </a:lnB>
                    <a:lnTlToBr>
                      <a:noFill/>
                    </a:lnTlToBr>
                    <a:lnBlToTr>
                      <a:noFill/>
                    </a:lnBlToTr>
                    <a:solidFill>
                      <a:srgbClr val="0066CC"/>
                    </a:solidFill>
                  </a:tcPr>
                </a:tc>
              </a:tr>
              <a:tr h="41748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 dati utilizzabili</a:t>
                      </a:r>
                    </a:p>
                  </a:txBody>
                  <a:tcPr marL="90000" marR="90000" marT="82785" marB="46791"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99,00%</a:t>
                      </a:r>
                    </a:p>
                  </a:txBody>
                  <a:tcPr marL="90000" marR="90000" marT="82785" marB="46791"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92,00%</a:t>
                      </a:r>
                    </a:p>
                  </a:txBody>
                  <a:tcPr marL="90000" marR="90000" marT="82785" marB="46791"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100,00%</a:t>
                      </a:r>
                    </a:p>
                  </a:txBody>
                  <a:tcPr marL="90000" marR="90000" marT="82785" marB="46791" horzOverflow="overflow">
                    <a:lnL>
                      <a:noFill/>
                    </a:lnL>
                    <a:lnR>
                      <a:noFill/>
                    </a:lnR>
                    <a:lnT>
                      <a:noFill/>
                    </a:lnT>
                    <a:lnB>
                      <a:noFill/>
                    </a:lnB>
                    <a:lnTlToBr>
                      <a:noFill/>
                    </a:lnTlToBr>
                    <a:lnBlToTr>
                      <a:noFill/>
                    </a:lnBlToTr>
                    <a:solidFill>
                      <a:srgbClr val="0099FF"/>
                    </a:solidFill>
                  </a:tcPr>
                </a:tc>
              </a:tr>
              <a:tr h="568454">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Media annuale  [µg/m3]</a:t>
                      </a:r>
                    </a:p>
                  </a:txBody>
                  <a:tcPr marL="90000" marR="90000" marT="82785" marB="46791" horzOverflow="overflow">
                    <a:lnL>
                      <a:noFill/>
                    </a:lnL>
                    <a:lnR>
                      <a:noFill/>
                    </a:lnR>
                    <a:lnT>
                      <a:noFill/>
                    </a:lnT>
                    <a:lnB>
                      <a:noFill/>
                    </a:lnB>
                    <a:lnTlToBr>
                      <a:noFill/>
                    </a:lnTlToBr>
                    <a:lnBlToTr>
                      <a:noFill/>
                    </a:lnBlToTr>
                    <a:solidFill>
                      <a:srgbClr val="99CC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FF0000"/>
                          </a:solidFill>
                          <a:effectLst/>
                          <a:latin typeface="Trebuchet MS" pitchFamily="34" charset="0"/>
                          <a:ea typeface="ＭＳ Ｐゴシック" charset="-128"/>
                        </a:rPr>
                        <a:t>42</a:t>
                      </a:r>
                    </a:p>
                  </a:txBody>
                  <a:tcPr marL="90000" marR="90000" marT="82785" marB="46791" horzOverflow="overflow">
                    <a:lnL>
                      <a:noFill/>
                    </a:lnL>
                    <a:lnR>
                      <a:noFill/>
                    </a:lnR>
                    <a:lnT>
                      <a:noFill/>
                    </a:lnT>
                    <a:lnB>
                      <a:noFill/>
                    </a:lnB>
                    <a:lnTlToBr>
                      <a:noFill/>
                    </a:lnTlToBr>
                    <a:lnBlToTr>
                      <a:noFill/>
                    </a:lnBlToTr>
                    <a:solidFill>
                      <a:srgbClr val="99CC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FF0000"/>
                          </a:solidFill>
                          <a:effectLst/>
                          <a:latin typeface="Trebuchet MS" pitchFamily="34" charset="0"/>
                          <a:ea typeface="ＭＳ Ｐゴシック" charset="-128"/>
                        </a:rPr>
                        <a:t>45</a:t>
                      </a:r>
                    </a:p>
                  </a:txBody>
                  <a:tcPr marL="90000" marR="90000" marT="82785" marB="46791" horzOverflow="overflow">
                    <a:lnL>
                      <a:noFill/>
                    </a:lnL>
                    <a:lnR>
                      <a:noFill/>
                    </a:lnR>
                    <a:lnT>
                      <a:noFill/>
                    </a:lnT>
                    <a:lnB>
                      <a:noFill/>
                    </a:lnB>
                    <a:lnTlToBr>
                      <a:noFill/>
                    </a:lnTlToBr>
                    <a:lnBlToTr>
                      <a:noFill/>
                    </a:lnBlToTr>
                    <a:solidFill>
                      <a:srgbClr val="99CC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38</a:t>
                      </a:r>
                    </a:p>
                  </a:txBody>
                  <a:tcPr marL="90000" marR="90000" marT="82785" marB="46791" horzOverflow="overflow">
                    <a:lnL>
                      <a:noFill/>
                    </a:lnL>
                    <a:lnR>
                      <a:noFill/>
                    </a:lnR>
                    <a:lnT>
                      <a:noFill/>
                    </a:lnT>
                    <a:lnB>
                      <a:noFill/>
                    </a:lnB>
                    <a:lnTlToBr>
                      <a:noFill/>
                    </a:lnTlToBr>
                    <a:lnBlToTr>
                      <a:noFill/>
                    </a:lnBlToTr>
                    <a:solidFill>
                      <a:srgbClr val="99CCFF"/>
                    </a:solidFill>
                  </a:tcPr>
                </a:tc>
              </a:tr>
              <a:tr h="790512">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Superamento dei limiti di legge consentiti</a:t>
                      </a:r>
                    </a:p>
                  </a:txBody>
                  <a:tcPr marL="90000" marR="90000" marT="82785" marB="46791"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FF0000"/>
                          </a:solidFill>
                          <a:effectLst/>
                          <a:latin typeface="Trebuchet MS" pitchFamily="34" charset="0"/>
                          <a:ea typeface="ＭＳ Ｐゴシック" charset="-128"/>
                        </a:rPr>
                        <a:t>103</a:t>
                      </a:r>
                    </a:p>
                  </a:txBody>
                  <a:tcPr marL="90000" marR="90000" marT="82785" marB="46791"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FF0000"/>
                          </a:solidFill>
                          <a:effectLst/>
                          <a:latin typeface="Trebuchet MS" pitchFamily="34" charset="0"/>
                          <a:ea typeface="ＭＳ Ｐゴシック" charset="-128"/>
                        </a:rPr>
                        <a:t>110</a:t>
                      </a:r>
                    </a:p>
                  </a:txBody>
                  <a:tcPr marL="90000" marR="90000" marT="82785" marB="46791"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FF0000"/>
                          </a:solidFill>
                          <a:effectLst/>
                          <a:latin typeface="Trebuchet MS" pitchFamily="34" charset="0"/>
                          <a:ea typeface="ＭＳ Ｐゴシック" charset="-128"/>
                        </a:rPr>
                        <a:t>79</a:t>
                      </a:r>
                    </a:p>
                  </a:txBody>
                  <a:tcPr marL="90000" marR="90000" marT="82785" marB="46791" horzOverflow="overflow">
                    <a:lnL>
                      <a:noFill/>
                    </a:lnL>
                    <a:lnR>
                      <a:noFill/>
                    </a:lnR>
                    <a:lnT>
                      <a:noFill/>
                    </a:lnT>
                    <a:lnB>
                      <a:noFill/>
                    </a:lnB>
                    <a:lnTlToBr>
                      <a:noFill/>
                    </a:lnTlToBr>
                    <a:lnBlToTr>
                      <a:noFill/>
                    </a:lnBlToTr>
                    <a:solidFill>
                      <a:srgbClr val="0099FF"/>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23555" name="Rectangle 3"/>
          <p:cNvSpPr>
            <a:spLocks noChangeArrowheads="1"/>
          </p:cNvSpPr>
          <p:nvPr/>
        </p:nvSpPr>
        <p:spPr bwMode="auto">
          <a:xfrm>
            <a:off x="179388" y="179388"/>
            <a:ext cx="8640762" cy="126047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4.2.2 Analisi delle analogie e differenze sia nella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raccolta dei dati e nell'analisi degli stessi,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sia nei contesti portuali </a:t>
            </a:r>
          </a:p>
        </p:txBody>
      </p:sp>
      <p:sp>
        <p:nvSpPr>
          <p:cNvPr id="23556" name="Rectangle 4"/>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23557" name="Picture 5"/>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23558" name="Group 6"/>
          <p:cNvGraphicFramePr>
            <a:graphicFrameLocks noGrp="1"/>
          </p:cNvGraphicFramePr>
          <p:nvPr/>
        </p:nvGraphicFramePr>
        <p:xfrm>
          <a:off x="179388" y="1700213"/>
          <a:ext cx="8624887" cy="2232025"/>
        </p:xfrm>
        <a:graphic>
          <a:graphicData uri="http://schemas.openxmlformats.org/drawingml/2006/table">
            <a:tbl>
              <a:tblPr/>
              <a:tblGrid>
                <a:gridCol w="2149475"/>
                <a:gridCol w="2151062"/>
                <a:gridCol w="2152650"/>
                <a:gridCol w="2171700"/>
              </a:tblGrid>
              <a:tr h="366713">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PM10 TRIESTE</a:t>
                      </a:r>
                    </a:p>
                  </a:txBody>
                  <a:tcPr marL="90000" marR="90000" marT="82800" marB="46800"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Via Bandera</a:t>
                      </a:r>
                    </a:p>
                  </a:txBody>
                  <a:tcPr marL="90000" marR="90000" marT="82800" marB="46800"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Via Pitacco</a:t>
                      </a:r>
                    </a:p>
                  </a:txBody>
                  <a:tcPr marL="90000" marR="90000" marT="82800" marB="46800"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Via Svevo</a:t>
                      </a:r>
                    </a:p>
                  </a:txBody>
                  <a:tcPr marL="90000" marR="90000" marT="82800" marB="46800" horzOverflow="overflow">
                    <a:lnL>
                      <a:noFill/>
                    </a:lnL>
                    <a:lnR>
                      <a:noFill/>
                    </a:lnR>
                    <a:lnT>
                      <a:noFill/>
                    </a:lnT>
                    <a:lnB>
                      <a:noFill/>
                    </a:lnB>
                    <a:lnTlToBr>
                      <a:noFill/>
                    </a:lnTlToBr>
                    <a:lnBlToTr>
                      <a:noFill/>
                    </a:lnBlToTr>
                    <a:solidFill>
                      <a:srgbClr val="0066CC"/>
                    </a:solidFill>
                  </a:tcPr>
                </a:tc>
              </a:tr>
              <a:tr h="365125">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 dati utilizzabili</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99,00%</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96,00%</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98,00%</a:t>
                      </a:r>
                    </a:p>
                  </a:txBody>
                  <a:tcPr marL="90000" marR="90000" marT="82800" marB="46800" horzOverflow="overflow">
                    <a:lnL>
                      <a:noFill/>
                    </a:lnL>
                    <a:lnR>
                      <a:noFill/>
                    </a:lnR>
                    <a:lnT>
                      <a:noFill/>
                    </a:lnT>
                    <a:lnB>
                      <a:noFill/>
                    </a:lnB>
                    <a:lnTlToBr>
                      <a:noFill/>
                    </a:lnTlToBr>
                    <a:lnBlToTr>
                      <a:noFill/>
                    </a:lnBlToTr>
                    <a:solidFill>
                      <a:srgbClr val="0099FF"/>
                    </a:solidFill>
                  </a:tcPr>
                </a:tc>
              </a:tr>
              <a:tr h="62230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Media annuale  [µg/m3]</a:t>
                      </a:r>
                    </a:p>
                  </a:txBody>
                  <a:tcPr marL="90000" marR="90000" marT="82800" marB="46800" horzOverflow="overflow">
                    <a:lnL>
                      <a:noFill/>
                    </a:lnL>
                    <a:lnR>
                      <a:noFill/>
                    </a:lnR>
                    <a:lnT>
                      <a:noFill/>
                    </a:lnT>
                    <a:lnB>
                      <a:noFill/>
                    </a:lnB>
                    <a:lnTlToBr>
                      <a:noFill/>
                    </a:lnTlToBr>
                    <a:lnBlToTr>
                      <a:noFill/>
                    </a:lnBlToTr>
                    <a:solidFill>
                      <a:srgbClr val="99CC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25</a:t>
                      </a:r>
                    </a:p>
                  </a:txBody>
                  <a:tcPr marL="90000" marR="90000" marT="82800" marB="46800" horzOverflow="overflow">
                    <a:lnL>
                      <a:noFill/>
                    </a:lnL>
                    <a:lnR>
                      <a:noFill/>
                    </a:lnR>
                    <a:lnT>
                      <a:noFill/>
                    </a:lnT>
                    <a:lnB>
                      <a:noFill/>
                    </a:lnB>
                    <a:lnTlToBr>
                      <a:noFill/>
                    </a:lnTlToBr>
                    <a:lnBlToTr>
                      <a:noFill/>
                    </a:lnBlToTr>
                    <a:solidFill>
                      <a:srgbClr val="99CC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25</a:t>
                      </a:r>
                    </a:p>
                  </a:txBody>
                  <a:tcPr marL="90000" marR="90000" marT="82800" marB="46800" horzOverflow="overflow">
                    <a:lnL>
                      <a:noFill/>
                    </a:lnL>
                    <a:lnR>
                      <a:noFill/>
                    </a:lnR>
                    <a:lnT>
                      <a:noFill/>
                    </a:lnT>
                    <a:lnB>
                      <a:noFill/>
                    </a:lnB>
                    <a:lnTlToBr>
                      <a:noFill/>
                    </a:lnTlToBr>
                    <a:lnBlToTr>
                      <a:noFill/>
                    </a:lnBlToTr>
                    <a:solidFill>
                      <a:srgbClr val="99CC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32</a:t>
                      </a:r>
                    </a:p>
                  </a:txBody>
                  <a:tcPr marL="90000" marR="90000" marT="82800" marB="46800" horzOverflow="overflow">
                    <a:lnL>
                      <a:noFill/>
                    </a:lnL>
                    <a:lnR>
                      <a:noFill/>
                    </a:lnR>
                    <a:lnT>
                      <a:noFill/>
                    </a:lnT>
                    <a:lnB>
                      <a:noFill/>
                    </a:lnB>
                    <a:lnTlToBr>
                      <a:noFill/>
                    </a:lnTlToBr>
                    <a:lnBlToTr>
                      <a:noFill/>
                    </a:lnBlToTr>
                    <a:solidFill>
                      <a:srgbClr val="99CCFF"/>
                    </a:solidFill>
                  </a:tcPr>
                </a:tc>
              </a:tr>
              <a:tr h="877888">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Superamento dei limiti di legge consentiti</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28</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24</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35</a:t>
                      </a:r>
                    </a:p>
                  </a:txBody>
                  <a:tcPr marL="90000" marR="90000" marT="82800" marB="46800" horzOverflow="overflow">
                    <a:lnL>
                      <a:noFill/>
                    </a:lnL>
                    <a:lnR>
                      <a:noFill/>
                    </a:lnR>
                    <a:lnT>
                      <a:noFill/>
                    </a:lnT>
                    <a:lnB>
                      <a:noFill/>
                    </a:lnB>
                    <a:lnTlToBr>
                      <a:noFill/>
                    </a:lnTlToBr>
                    <a:lnBlToTr>
                      <a:noFill/>
                    </a:lnBlToTr>
                    <a:solidFill>
                      <a:srgbClr val="0099FF"/>
                    </a:solidFill>
                  </a:tcPr>
                </a:tc>
              </a:tr>
            </a:tbl>
          </a:graphicData>
        </a:graphic>
      </p:graphicFrame>
      <p:graphicFrame>
        <p:nvGraphicFramePr>
          <p:cNvPr id="23575" name="Group 23"/>
          <p:cNvGraphicFramePr>
            <a:graphicFrameLocks noGrp="1"/>
          </p:cNvGraphicFramePr>
          <p:nvPr/>
        </p:nvGraphicFramePr>
        <p:xfrm>
          <a:off x="179388" y="4221163"/>
          <a:ext cx="8629650" cy="1655762"/>
        </p:xfrm>
        <a:graphic>
          <a:graphicData uri="http://schemas.openxmlformats.org/drawingml/2006/table">
            <a:tbl>
              <a:tblPr/>
              <a:tblGrid>
                <a:gridCol w="6469062"/>
                <a:gridCol w="2160588"/>
              </a:tblGrid>
              <a:tr h="369888">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PM10 CHIOGGIA</a:t>
                      </a:r>
                    </a:p>
                  </a:txBody>
                  <a:tcPr marL="90000" marR="90000" marT="82800" marB="46800"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Stazione Chioggia</a:t>
                      </a:r>
                    </a:p>
                  </a:txBody>
                  <a:tcPr marL="90000" marR="90000" marT="82800" marB="46800" horzOverflow="overflow">
                    <a:lnL>
                      <a:noFill/>
                    </a:lnL>
                    <a:lnR>
                      <a:noFill/>
                    </a:lnR>
                    <a:lnT>
                      <a:noFill/>
                    </a:lnT>
                    <a:lnB>
                      <a:noFill/>
                    </a:lnB>
                    <a:lnTlToBr>
                      <a:noFill/>
                    </a:lnTlToBr>
                    <a:lnBlToTr>
                      <a:noFill/>
                    </a:lnBlToTr>
                    <a:solidFill>
                      <a:srgbClr val="0066CC"/>
                    </a:solidFill>
                  </a:tcPr>
                </a:tc>
              </a:tr>
              <a:tr h="369888">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 dati utilizzabili</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97,50%</a:t>
                      </a:r>
                    </a:p>
                  </a:txBody>
                  <a:tcPr marL="90000" marR="90000" marT="82800" marB="46800" horzOverflow="overflow">
                    <a:lnL>
                      <a:noFill/>
                    </a:lnL>
                    <a:lnR>
                      <a:noFill/>
                    </a:lnR>
                    <a:lnT>
                      <a:noFill/>
                    </a:lnT>
                    <a:lnB>
                      <a:noFill/>
                    </a:lnB>
                    <a:lnTlToBr>
                      <a:noFill/>
                    </a:lnTlToBr>
                    <a:lnBlToTr>
                      <a:noFill/>
                    </a:lnBlToTr>
                    <a:solidFill>
                      <a:srgbClr val="0099FF"/>
                    </a:solidFill>
                  </a:tcPr>
                </a:tc>
              </a:tr>
              <a:tr h="371475">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Media annuale  [µg/m3]</a:t>
                      </a:r>
                    </a:p>
                  </a:txBody>
                  <a:tcPr marL="90000" marR="90000" marT="82800" marB="46800" horzOverflow="overflow">
                    <a:lnL>
                      <a:noFill/>
                    </a:lnL>
                    <a:lnR>
                      <a:noFill/>
                    </a:lnR>
                    <a:lnT>
                      <a:noFill/>
                    </a:lnT>
                    <a:lnB>
                      <a:noFill/>
                    </a:lnB>
                    <a:lnTlToBr>
                      <a:noFill/>
                    </a:lnTlToBr>
                    <a:lnBlToTr>
                      <a:noFill/>
                    </a:lnBlToTr>
                    <a:solidFill>
                      <a:srgbClr val="99CC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38</a:t>
                      </a:r>
                    </a:p>
                  </a:txBody>
                  <a:tcPr marL="90000" marR="90000" marT="82800" marB="46800" horzOverflow="overflow">
                    <a:lnL>
                      <a:noFill/>
                    </a:lnL>
                    <a:lnR>
                      <a:noFill/>
                    </a:lnR>
                    <a:lnT>
                      <a:noFill/>
                    </a:lnT>
                    <a:lnB>
                      <a:noFill/>
                    </a:lnB>
                    <a:lnTlToBr>
                      <a:noFill/>
                    </a:lnTlToBr>
                    <a:lnBlToTr>
                      <a:noFill/>
                    </a:lnBlToTr>
                    <a:solidFill>
                      <a:srgbClr val="99CCFF"/>
                    </a:solidFill>
                  </a:tcPr>
                </a:tc>
              </a:tr>
              <a:tr h="544512">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Superamento dei limiti di legge consentiti</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FF0000"/>
                          </a:solidFill>
                          <a:effectLst/>
                          <a:latin typeface="Trebuchet MS" pitchFamily="34" charset="0"/>
                          <a:ea typeface="ＭＳ Ｐゴシック" charset="-128"/>
                        </a:rPr>
                        <a:t>74</a:t>
                      </a:r>
                    </a:p>
                  </a:txBody>
                  <a:tcPr marL="90000" marR="90000" marT="82800" marB="46800" horzOverflow="overflow">
                    <a:lnL>
                      <a:noFill/>
                    </a:lnL>
                    <a:lnR>
                      <a:noFill/>
                    </a:lnR>
                    <a:lnT>
                      <a:noFill/>
                    </a:lnT>
                    <a:lnB>
                      <a:noFill/>
                    </a:lnB>
                    <a:lnTlToBr>
                      <a:noFill/>
                    </a:lnTlToBr>
                    <a:lnBlToTr>
                      <a:noFill/>
                    </a:lnBlToTr>
                    <a:solidFill>
                      <a:srgbClr val="0099FF"/>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78"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24579" name="Rectangle 3"/>
          <p:cNvSpPr>
            <a:spLocks noChangeArrowheads="1"/>
          </p:cNvSpPr>
          <p:nvPr/>
        </p:nvSpPr>
        <p:spPr bwMode="auto">
          <a:xfrm>
            <a:off x="179388" y="179388"/>
            <a:ext cx="8640762" cy="126047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4.2.2 Analisi delle analogie e differenze sia nella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raccolta dei dati e nell'analisi degli stessi,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sia nei contesti portuali </a:t>
            </a:r>
          </a:p>
        </p:txBody>
      </p:sp>
      <p:sp>
        <p:nvSpPr>
          <p:cNvPr id="24580" name="Rectangle 4"/>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24581" name="Picture 5"/>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24582" name="Group 6"/>
          <p:cNvGraphicFramePr>
            <a:graphicFrameLocks noGrp="1"/>
          </p:cNvGraphicFramePr>
          <p:nvPr/>
        </p:nvGraphicFramePr>
        <p:xfrm>
          <a:off x="179388" y="1844675"/>
          <a:ext cx="8642350" cy="1214438"/>
        </p:xfrm>
        <a:graphic>
          <a:graphicData uri="http://schemas.openxmlformats.org/drawingml/2006/table">
            <a:tbl>
              <a:tblPr/>
              <a:tblGrid>
                <a:gridCol w="4775200"/>
                <a:gridCol w="3867150"/>
              </a:tblGrid>
              <a:tr h="34925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NO2 KOPER</a:t>
                      </a:r>
                    </a:p>
                  </a:txBody>
                  <a:tcPr marL="90000" marR="90000" marT="82826" marB="46815"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Markovec</a:t>
                      </a:r>
                    </a:p>
                  </a:txBody>
                  <a:tcPr marL="90000" marR="90000" marT="82826" marB="46815" horzOverflow="overflow">
                    <a:lnL>
                      <a:noFill/>
                    </a:lnL>
                    <a:lnR>
                      <a:noFill/>
                    </a:lnR>
                    <a:lnT>
                      <a:noFill/>
                    </a:lnT>
                    <a:lnB>
                      <a:noFill/>
                    </a:lnB>
                    <a:lnTlToBr>
                      <a:noFill/>
                    </a:lnTlToBr>
                    <a:lnBlToTr>
                      <a:noFill/>
                    </a:lnBlToTr>
                    <a:solidFill>
                      <a:srgbClr val="0066CC"/>
                    </a:solidFill>
                  </a:tcPr>
                </a:tc>
              </a:tr>
              <a:tr h="34925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media annuale  µg/m3</a:t>
                      </a:r>
                    </a:p>
                  </a:txBody>
                  <a:tcPr marL="90000" marR="90000" marT="82826" marB="46815"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22</a:t>
                      </a:r>
                    </a:p>
                  </a:txBody>
                  <a:tcPr marL="90000" marR="90000" marT="82826" marB="46815" horzOverflow="overflow">
                    <a:lnL>
                      <a:noFill/>
                    </a:lnL>
                    <a:lnR>
                      <a:noFill/>
                    </a:lnR>
                    <a:lnT>
                      <a:noFill/>
                    </a:lnT>
                    <a:lnB>
                      <a:noFill/>
                    </a:lnB>
                    <a:lnTlToBr>
                      <a:noFill/>
                    </a:lnTlToBr>
                    <a:lnBlToTr>
                      <a:noFill/>
                    </a:lnBlToTr>
                    <a:solidFill>
                      <a:srgbClr val="0099FF"/>
                    </a:solidFill>
                  </a:tcPr>
                </a:tc>
              </a:tr>
              <a:tr h="515938">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Superamento dei limiti di legge consentiti </a:t>
                      </a:r>
                    </a:p>
                  </a:txBody>
                  <a:tcPr marL="90000" marR="90000" marT="82826" marB="46815" horzOverflow="overflow">
                    <a:lnL>
                      <a:noFill/>
                    </a:lnL>
                    <a:lnR>
                      <a:noFill/>
                    </a:lnR>
                    <a:lnT>
                      <a:noFill/>
                    </a:lnT>
                    <a:lnB>
                      <a:noFill/>
                    </a:lnB>
                    <a:lnTlToBr>
                      <a:noFill/>
                    </a:lnTlToBr>
                    <a:lnBlToTr>
                      <a:noFill/>
                    </a:lnBlToTr>
                    <a:solidFill>
                      <a:srgbClr val="99CC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a:t>
                      </a:r>
                    </a:p>
                  </a:txBody>
                  <a:tcPr marL="90000" marR="90000" marT="82826" marB="46815" horzOverflow="overflow">
                    <a:lnL>
                      <a:noFill/>
                    </a:lnL>
                    <a:lnR>
                      <a:noFill/>
                    </a:lnR>
                    <a:lnT>
                      <a:noFill/>
                    </a:lnT>
                    <a:lnB>
                      <a:noFill/>
                    </a:lnB>
                    <a:lnTlToBr>
                      <a:noFill/>
                    </a:lnTlToBr>
                    <a:lnBlToTr>
                      <a:noFill/>
                    </a:lnBlToTr>
                    <a:solidFill>
                      <a:srgbClr val="99CCFF"/>
                    </a:solidFill>
                  </a:tcPr>
                </a:tc>
              </a:tr>
            </a:tbl>
          </a:graphicData>
        </a:graphic>
      </p:graphicFrame>
      <p:graphicFrame>
        <p:nvGraphicFramePr>
          <p:cNvPr id="24589" name="Group 13"/>
          <p:cNvGraphicFramePr>
            <a:graphicFrameLocks noGrp="1"/>
          </p:cNvGraphicFramePr>
          <p:nvPr/>
        </p:nvGraphicFramePr>
        <p:xfrm>
          <a:off x="179388" y="3573463"/>
          <a:ext cx="8642350" cy="1371600"/>
        </p:xfrm>
        <a:graphic>
          <a:graphicData uri="http://schemas.openxmlformats.org/drawingml/2006/table">
            <a:tbl>
              <a:tblPr/>
              <a:tblGrid>
                <a:gridCol w="1076325"/>
                <a:gridCol w="1076325"/>
                <a:gridCol w="1077912"/>
                <a:gridCol w="1077913"/>
                <a:gridCol w="1079500"/>
                <a:gridCol w="1077912"/>
                <a:gridCol w="1077913"/>
                <a:gridCol w="1098550"/>
              </a:tblGrid>
              <a:tr h="56842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NO2 VE</a:t>
                      </a:r>
                    </a:p>
                  </a:txBody>
                  <a:tcPr marL="90000" marR="90000" marT="82774" marB="46785"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stazione 3</a:t>
                      </a:r>
                    </a:p>
                  </a:txBody>
                  <a:tcPr marL="90000" marR="90000" marT="82774" marB="46785"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stazione 8</a:t>
                      </a:r>
                    </a:p>
                  </a:txBody>
                  <a:tcPr marL="90000" marR="90000" marT="82774" marB="46785"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stazi. 10</a:t>
                      </a:r>
                    </a:p>
                  </a:txBody>
                  <a:tcPr marL="90000" marR="90000" marT="82774" marB="46785"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stazi. 15</a:t>
                      </a:r>
                    </a:p>
                  </a:txBody>
                  <a:tcPr marL="90000" marR="90000" marT="82774" marB="46785"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stazi. 17</a:t>
                      </a:r>
                    </a:p>
                  </a:txBody>
                  <a:tcPr marL="90000" marR="90000" marT="82774" marB="46785"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stazi. 21</a:t>
                      </a:r>
                    </a:p>
                  </a:txBody>
                  <a:tcPr marL="90000" marR="90000" marT="82774" marB="46785"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s.Fisola</a:t>
                      </a:r>
                    </a:p>
                  </a:txBody>
                  <a:tcPr marL="90000" marR="90000" marT="82774" marB="46785" horzOverflow="overflow">
                    <a:lnL>
                      <a:noFill/>
                    </a:lnL>
                    <a:lnR>
                      <a:noFill/>
                    </a:lnR>
                    <a:lnT>
                      <a:noFill/>
                    </a:lnT>
                    <a:lnB>
                      <a:noFill/>
                    </a:lnB>
                    <a:lnTlToBr>
                      <a:noFill/>
                    </a:lnTlToBr>
                    <a:lnBlToTr>
                      <a:noFill/>
                    </a:lnBlToTr>
                    <a:solidFill>
                      <a:srgbClr val="0066CC"/>
                    </a:solidFill>
                  </a:tcPr>
                </a:tc>
              </a:tr>
              <a:tr h="80318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Media annuale  [µg/m3]</a:t>
                      </a:r>
                    </a:p>
                  </a:txBody>
                  <a:tcPr marL="90000" marR="90000" marT="82774" marB="46785"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34</a:t>
                      </a:r>
                    </a:p>
                  </a:txBody>
                  <a:tcPr marL="90000" marR="90000" marT="82774" marB="46785"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28</a:t>
                      </a:r>
                    </a:p>
                  </a:txBody>
                  <a:tcPr marL="90000" marR="90000" marT="82774" marB="46785"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37</a:t>
                      </a:r>
                    </a:p>
                  </a:txBody>
                  <a:tcPr marL="90000" marR="90000" marT="82774" marB="46785"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31</a:t>
                      </a:r>
                    </a:p>
                  </a:txBody>
                  <a:tcPr marL="90000" marR="90000" marT="82774" marB="46785"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FF0000"/>
                          </a:solidFill>
                          <a:effectLst/>
                          <a:latin typeface="Trebuchet MS" pitchFamily="34" charset="0"/>
                          <a:ea typeface="ＭＳ Ｐゴシック" charset="-128"/>
                        </a:rPr>
                        <a:t>41</a:t>
                      </a:r>
                    </a:p>
                  </a:txBody>
                  <a:tcPr marL="90000" marR="90000" marT="82774" marB="46785"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FF0000"/>
                          </a:solidFill>
                          <a:effectLst/>
                          <a:latin typeface="Trebuchet MS" pitchFamily="34" charset="0"/>
                          <a:ea typeface="ＭＳ Ｐゴシック" charset="-128"/>
                        </a:rPr>
                        <a:t>43</a:t>
                      </a:r>
                    </a:p>
                  </a:txBody>
                  <a:tcPr marL="90000" marR="90000" marT="82774" marB="46785"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34</a:t>
                      </a:r>
                    </a:p>
                  </a:txBody>
                  <a:tcPr marL="90000" marR="90000" marT="82774" marB="46785" horzOverflow="overflow">
                    <a:lnL>
                      <a:noFill/>
                    </a:lnL>
                    <a:lnR>
                      <a:noFill/>
                    </a:lnR>
                    <a:lnT>
                      <a:noFill/>
                    </a:lnT>
                    <a:lnB>
                      <a:noFill/>
                    </a:lnB>
                    <a:lnTlToBr>
                      <a:noFill/>
                    </a:lnTlToBr>
                    <a:lnBlToTr>
                      <a:noFill/>
                    </a:lnBlToTr>
                    <a:solidFill>
                      <a:srgbClr val="0099FF"/>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2"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25603" name="Rectangle 3"/>
          <p:cNvSpPr>
            <a:spLocks noChangeArrowheads="1"/>
          </p:cNvSpPr>
          <p:nvPr/>
        </p:nvSpPr>
        <p:spPr bwMode="auto">
          <a:xfrm>
            <a:off x="179388" y="179388"/>
            <a:ext cx="8640762" cy="126047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4.2.2 Analisi delle analogie e differenze sia nella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raccolta dei dati e nell'analisi degli stessi,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sia nei contesti portuali </a:t>
            </a:r>
          </a:p>
        </p:txBody>
      </p:sp>
      <p:sp>
        <p:nvSpPr>
          <p:cNvPr id="25604" name="Rectangle 4"/>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25605" name="Picture 5"/>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25606" name="Group 6"/>
          <p:cNvGraphicFramePr>
            <a:graphicFrameLocks noGrp="1"/>
          </p:cNvGraphicFramePr>
          <p:nvPr/>
        </p:nvGraphicFramePr>
        <p:xfrm>
          <a:off x="179388" y="2205038"/>
          <a:ext cx="8642350" cy="958850"/>
        </p:xfrm>
        <a:graphic>
          <a:graphicData uri="http://schemas.openxmlformats.org/drawingml/2006/table">
            <a:tbl>
              <a:tblPr/>
              <a:tblGrid>
                <a:gridCol w="2152650"/>
                <a:gridCol w="2155825"/>
                <a:gridCol w="2159000"/>
                <a:gridCol w="2174875"/>
              </a:tblGrid>
              <a:tr h="390467">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NO2 TRIESTE</a:t>
                      </a:r>
                    </a:p>
                  </a:txBody>
                  <a:tcPr marL="90000" marR="90000" marT="82759" marB="46777"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Via Bandera</a:t>
                      </a:r>
                    </a:p>
                  </a:txBody>
                  <a:tcPr marL="90000" marR="90000" marT="82759" marB="46777"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Via Pitacco</a:t>
                      </a:r>
                    </a:p>
                  </a:txBody>
                  <a:tcPr marL="90000" marR="90000" marT="82759" marB="46777"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Via Svevo</a:t>
                      </a:r>
                    </a:p>
                  </a:txBody>
                  <a:tcPr marL="90000" marR="90000" marT="82759" marB="46777" horzOverflow="overflow">
                    <a:lnL>
                      <a:noFill/>
                    </a:lnL>
                    <a:lnR>
                      <a:noFill/>
                    </a:lnR>
                    <a:lnT>
                      <a:noFill/>
                    </a:lnT>
                    <a:lnB>
                      <a:noFill/>
                    </a:lnB>
                    <a:lnTlToBr>
                      <a:noFill/>
                    </a:lnTlToBr>
                    <a:lnBlToTr>
                      <a:noFill/>
                    </a:lnBlToTr>
                    <a:solidFill>
                      <a:srgbClr val="0066CC"/>
                    </a:solidFill>
                  </a:tcPr>
                </a:tc>
              </a:tr>
              <a:tr h="568383">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Media annuale  [µg/m3]</a:t>
                      </a:r>
                    </a:p>
                  </a:txBody>
                  <a:tcPr marL="90000" marR="90000" marT="82759" marB="46777"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34</a:t>
                      </a:r>
                    </a:p>
                  </a:txBody>
                  <a:tcPr marL="90000" marR="90000" marT="82759" marB="46777"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32</a:t>
                      </a:r>
                    </a:p>
                  </a:txBody>
                  <a:tcPr marL="90000" marR="90000" marT="82759" marB="46777"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36</a:t>
                      </a:r>
                    </a:p>
                  </a:txBody>
                  <a:tcPr marL="90000" marR="90000" marT="82759" marB="46777" horzOverflow="overflow">
                    <a:lnL>
                      <a:noFill/>
                    </a:lnL>
                    <a:lnR>
                      <a:noFill/>
                    </a:lnR>
                    <a:lnT>
                      <a:noFill/>
                    </a:lnT>
                    <a:lnB>
                      <a:noFill/>
                    </a:lnB>
                    <a:lnTlToBr>
                      <a:noFill/>
                    </a:lnTlToBr>
                    <a:lnBlToTr>
                      <a:noFill/>
                    </a:lnBlToTr>
                    <a:solidFill>
                      <a:srgbClr val="0099FF"/>
                    </a:solidFill>
                  </a:tcPr>
                </a:tc>
              </a:tr>
            </a:tbl>
          </a:graphicData>
        </a:graphic>
      </p:graphicFrame>
      <p:graphicFrame>
        <p:nvGraphicFramePr>
          <p:cNvPr id="25615" name="Group 15"/>
          <p:cNvGraphicFramePr>
            <a:graphicFrameLocks noGrp="1"/>
          </p:cNvGraphicFramePr>
          <p:nvPr/>
        </p:nvGraphicFramePr>
        <p:xfrm>
          <a:off x="179388" y="3860800"/>
          <a:ext cx="8642350" cy="728663"/>
        </p:xfrm>
        <a:graphic>
          <a:graphicData uri="http://schemas.openxmlformats.org/drawingml/2006/table">
            <a:tbl>
              <a:tblPr/>
              <a:tblGrid>
                <a:gridCol w="3960812"/>
                <a:gridCol w="4681538"/>
              </a:tblGrid>
              <a:tr h="363538">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NO2 CHIOGGIA</a:t>
                      </a:r>
                    </a:p>
                  </a:txBody>
                  <a:tcPr marL="90000" marR="90000" marT="82800" marB="46800"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Stazione Chioggia</a:t>
                      </a:r>
                    </a:p>
                  </a:txBody>
                  <a:tcPr marL="90000" marR="90000" marT="82800" marB="46800" horzOverflow="overflow">
                    <a:lnL>
                      <a:noFill/>
                    </a:lnL>
                    <a:lnR>
                      <a:noFill/>
                    </a:lnR>
                    <a:lnT>
                      <a:noFill/>
                    </a:lnT>
                    <a:lnB>
                      <a:noFill/>
                    </a:lnB>
                    <a:lnTlToBr>
                      <a:noFill/>
                    </a:lnTlToBr>
                    <a:lnBlToTr>
                      <a:noFill/>
                    </a:lnBlToTr>
                    <a:solidFill>
                      <a:srgbClr val="0066CC"/>
                    </a:solidFill>
                  </a:tcPr>
                </a:tc>
              </a:tr>
              <a:tr h="365125">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Media annuale  [µg/m3]</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27</a:t>
                      </a:r>
                    </a:p>
                  </a:txBody>
                  <a:tcPr marL="90000" marR="90000" marT="82800" marB="46800" horzOverflow="overflow">
                    <a:lnL>
                      <a:noFill/>
                    </a:lnL>
                    <a:lnR>
                      <a:noFill/>
                    </a:lnR>
                    <a:lnT>
                      <a:noFill/>
                    </a:lnT>
                    <a:lnB>
                      <a:noFill/>
                    </a:lnB>
                    <a:lnTlToBr>
                      <a:noFill/>
                    </a:lnTlToBr>
                    <a:lnBlToTr>
                      <a:noFill/>
                    </a:lnBlToTr>
                    <a:solidFill>
                      <a:srgbClr val="0099FF"/>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8"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4099" name="Rectangle 3"/>
          <p:cNvSpPr>
            <a:spLocks noChangeArrowheads="1"/>
          </p:cNvSpPr>
          <p:nvPr/>
        </p:nvSpPr>
        <p:spPr bwMode="auto">
          <a:xfrm>
            <a:off x="611188" y="981075"/>
            <a:ext cx="7848600" cy="489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r>
              <a:rPr lang="it-IT" altLang="it-IT" i="1" smtClean="0">
                <a:solidFill>
                  <a:srgbClr val="000000"/>
                </a:solidFill>
                <a:latin typeface="Trebuchet MS" pitchFamily="34" charset="0"/>
              </a:rPr>
              <a:t>- definizione di una policy ambientale comune, finalizzata alla mitigazione dell'impatto del sistema portuale sulla qualità dell'aria degli ambiti urbani di riferimento</a:t>
            </a:r>
          </a:p>
          <a:p>
            <a:pPr eaLnBrk="1" hangingPunct="1">
              <a:buClrTx/>
              <a:buFontTx/>
              <a:buNone/>
              <a:defRPr/>
            </a:pPr>
            <a:endParaRPr lang="it-IT" altLang="it-IT" i="1" smtClean="0">
              <a:solidFill>
                <a:srgbClr val="000000"/>
              </a:solidFill>
              <a:latin typeface="Trebuchet MS" pitchFamily="34" charset="0"/>
            </a:endParaRPr>
          </a:p>
          <a:p>
            <a:pPr eaLnBrk="1" hangingPunct="1">
              <a:buClrTx/>
              <a:buFontTx/>
              <a:buNone/>
              <a:defRPr/>
            </a:pPr>
            <a:r>
              <a:rPr lang="it-IT" altLang="it-IT" i="1" smtClean="0">
                <a:solidFill>
                  <a:srgbClr val="000000"/>
                </a:solidFill>
                <a:latin typeface="Trebuchet MS" pitchFamily="34" charset="0"/>
              </a:rPr>
              <a:t>- creazione di modelli concettuali e di diffusione comuni </a:t>
            </a:r>
          </a:p>
          <a:p>
            <a:pPr algn="just" eaLnBrk="1" hangingPunct="1">
              <a:spcBef>
                <a:spcPts val="600"/>
              </a:spcBef>
              <a:buClrTx/>
              <a:buFontTx/>
              <a:buNone/>
              <a:defRPr/>
            </a:pPr>
            <a:endParaRPr lang="sl-SI" altLang="it-IT" i="1" smtClean="0">
              <a:solidFill>
                <a:srgbClr val="000000"/>
              </a:solidFill>
              <a:latin typeface="Trebuchet MS" pitchFamily="34" charset="0"/>
            </a:endParaRPr>
          </a:p>
          <a:p>
            <a:pPr algn="just" eaLnBrk="1" hangingPunct="1">
              <a:spcBef>
                <a:spcPts val="600"/>
              </a:spcBef>
              <a:buClrTx/>
              <a:buFontTx/>
              <a:buNone/>
              <a:defRPr/>
            </a:pPr>
            <a:endParaRPr lang="sl-SI" altLang="it-IT" i="1" smtClean="0">
              <a:solidFill>
                <a:srgbClr val="000000"/>
              </a:solidFill>
              <a:latin typeface="Trebuchet MS" pitchFamily="34" charset="0"/>
            </a:endParaRPr>
          </a:p>
        </p:txBody>
      </p:sp>
      <p:sp>
        <p:nvSpPr>
          <p:cNvPr id="4100" name="Rectangle 4"/>
          <p:cNvSpPr>
            <a:spLocks noChangeArrowheads="1"/>
          </p:cNvSpPr>
          <p:nvPr/>
        </p:nvSpPr>
        <p:spPr bwMode="auto">
          <a:xfrm>
            <a:off x="0" y="188913"/>
            <a:ext cx="8820150" cy="57626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600" dirty="0">
                <a:solidFill>
                  <a:srgbClr val="FFFF00"/>
                </a:solidFill>
                <a:latin typeface="Trebuchet MS" charset="0"/>
                <a:ea typeface="ＭＳ Ｐゴシック" charset="0"/>
              </a:rPr>
              <a:t>RISULTATI ATTESI WP 4 :</a:t>
            </a:r>
          </a:p>
        </p:txBody>
      </p:sp>
      <p:sp>
        <p:nvSpPr>
          <p:cNvPr id="4101"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p>
        </p:txBody>
      </p:sp>
      <p:pic>
        <p:nvPicPr>
          <p:cNvPr id="4102"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6"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26627" name="Rectangle 3"/>
          <p:cNvSpPr>
            <a:spLocks noChangeArrowheads="1"/>
          </p:cNvSpPr>
          <p:nvPr/>
        </p:nvSpPr>
        <p:spPr bwMode="auto">
          <a:xfrm>
            <a:off x="179388" y="179388"/>
            <a:ext cx="8640762" cy="126047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4.2.2 Analisi delle analogie e differenze sia nella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raccolta dei dati e nell'analisi degli stessi,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sia nei contesti portuali </a:t>
            </a:r>
          </a:p>
        </p:txBody>
      </p:sp>
      <p:sp>
        <p:nvSpPr>
          <p:cNvPr id="26628" name="Rectangle 4"/>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26629" name="Picture 5"/>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26630" name="Group 6"/>
          <p:cNvGraphicFramePr>
            <a:graphicFrameLocks noGrp="1"/>
          </p:cNvGraphicFramePr>
          <p:nvPr/>
        </p:nvGraphicFramePr>
        <p:xfrm>
          <a:off x="179388" y="2133600"/>
          <a:ext cx="8642350" cy="990600"/>
        </p:xfrm>
        <a:graphic>
          <a:graphicData uri="http://schemas.openxmlformats.org/drawingml/2006/table">
            <a:tbl>
              <a:tblPr/>
              <a:tblGrid>
                <a:gridCol w="1512887"/>
                <a:gridCol w="719138"/>
                <a:gridCol w="720725"/>
                <a:gridCol w="719137"/>
                <a:gridCol w="722313"/>
                <a:gridCol w="720725"/>
                <a:gridCol w="719137"/>
                <a:gridCol w="720725"/>
                <a:gridCol w="719138"/>
                <a:gridCol w="649287"/>
                <a:gridCol w="719138"/>
              </a:tblGrid>
              <a:tr h="34925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SO2</a:t>
                      </a:r>
                    </a:p>
                  </a:txBody>
                  <a:tcPr marL="90000" marR="90000" marT="82816" marB="46809"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st.3</a:t>
                      </a:r>
                    </a:p>
                  </a:txBody>
                  <a:tcPr marL="90000" marR="90000" marT="82816" marB="46809"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st.5</a:t>
                      </a:r>
                    </a:p>
                  </a:txBody>
                  <a:tcPr marL="90000" marR="90000" marT="82816" marB="46809"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st.8</a:t>
                      </a:r>
                    </a:p>
                  </a:txBody>
                  <a:tcPr marL="90000" marR="90000" marT="82816" marB="46809"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st.10</a:t>
                      </a:r>
                    </a:p>
                  </a:txBody>
                  <a:tcPr marL="90000" marR="90000" marT="82816" marB="46809"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st.15</a:t>
                      </a:r>
                    </a:p>
                  </a:txBody>
                  <a:tcPr marL="90000" marR="90000" marT="82816" marB="46809"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st.17</a:t>
                      </a:r>
                    </a:p>
                  </a:txBody>
                  <a:tcPr marL="90000" marR="90000" marT="82816" marB="46809"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st.19</a:t>
                      </a:r>
                    </a:p>
                  </a:txBody>
                  <a:tcPr marL="90000" marR="90000" marT="82816" marB="46809"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st.21</a:t>
                      </a:r>
                    </a:p>
                  </a:txBody>
                  <a:tcPr marL="90000" marR="90000" marT="82816" marB="46809"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st.28</a:t>
                      </a:r>
                    </a:p>
                  </a:txBody>
                  <a:tcPr marL="90000" marR="90000" marT="82816" marB="46809"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Fisola</a:t>
                      </a:r>
                    </a:p>
                  </a:txBody>
                  <a:tcPr marL="90000" marR="90000" marT="82816" marB="46809" horzOverflow="overflow">
                    <a:lnL>
                      <a:noFill/>
                    </a:lnL>
                    <a:lnR>
                      <a:noFill/>
                    </a:lnR>
                    <a:lnT>
                      <a:noFill/>
                    </a:lnT>
                    <a:lnB>
                      <a:noFill/>
                    </a:lnB>
                    <a:lnTlToBr>
                      <a:noFill/>
                    </a:lnTlToBr>
                    <a:lnBlToTr>
                      <a:noFill/>
                    </a:lnBlToTr>
                    <a:solidFill>
                      <a:srgbClr val="0066CC"/>
                    </a:solidFill>
                  </a:tcPr>
                </a:tc>
              </a:tr>
              <a:tr h="64135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Media annuale  [µg/m3]</a:t>
                      </a:r>
                    </a:p>
                  </a:txBody>
                  <a:tcPr marL="90000" marR="90000" marT="82816" marB="46809"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1</a:t>
                      </a:r>
                    </a:p>
                  </a:txBody>
                  <a:tcPr marL="90000" marR="90000" marT="82816" marB="46809"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a:t>
                      </a:r>
                    </a:p>
                  </a:txBody>
                  <a:tcPr marL="90000" marR="90000" marT="82816" marB="46809"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7</a:t>
                      </a:r>
                    </a:p>
                  </a:txBody>
                  <a:tcPr marL="90000" marR="90000" marT="82816" marB="46809"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a:t>
                      </a:r>
                    </a:p>
                  </a:txBody>
                  <a:tcPr marL="90000" marR="90000" marT="82816" marB="46809"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4</a:t>
                      </a:r>
                    </a:p>
                  </a:txBody>
                  <a:tcPr marL="90000" marR="90000" marT="82816" marB="46809"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a:t>
                      </a:r>
                    </a:p>
                  </a:txBody>
                  <a:tcPr marL="90000" marR="90000" marT="82816" marB="46809"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3</a:t>
                      </a:r>
                    </a:p>
                  </a:txBody>
                  <a:tcPr marL="90000" marR="90000" marT="82816" marB="46809"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2</a:t>
                      </a:r>
                    </a:p>
                  </a:txBody>
                  <a:tcPr marL="90000" marR="90000" marT="82816" marB="46809"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4</a:t>
                      </a:r>
                    </a:p>
                  </a:txBody>
                  <a:tcPr marL="90000" marR="90000" marT="82816" marB="46809"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4</a:t>
                      </a:r>
                    </a:p>
                  </a:txBody>
                  <a:tcPr marL="90000" marR="90000" marT="82816" marB="46809" horzOverflow="overflow">
                    <a:lnL>
                      <a:noFill/>
                    </a:lnL>
                    <a:lnR>
                      <a:noFill/>
                    </a:lnR>
                    <a:lnT>
                      <a:noFill/>
                    </a:lnT>
                    <a:lnB>
                      <a:noFill/>
                    </a:lnB>
                    <a:lnTlToBr>
                      <a:noFill/>
                    </a:lnTlToBr>
                    <a:lnBlToTr>
                      <a:noFill/>
                    </a:lnBlToTr>
                    <a:solidFill>
                      <a:srgbClr val="0099FF"/>
                    </a:solidFill>
                  </a:tcPr>
                </a:tc>
              </a:tr>
            </a:tbl>
          </a:graphicData>
        </a:graphic>
      </p:graphicFrame>
      <p:graphicFrame>
        <p:nvGraphicFramePr>
          <p:cNvPr id="26653" name="Group 29"/>
          <p:cNvGraphicFramePr>
            <a:graphicFrameLocks noGrp="1"/>
          </p:cNvGraphicFramePr>
          <p:nvPr/>
        </p:nvGraphicFramePr>
        <p:xfrm>
          <a:off x="179388" y="3716338"/>
          <a:ext cx="8642350" cy="1049337"/>
        </p:xfrm>
        <a:graphic>
          <a:graphicData uri="http://schemas.openxmlformats.org/drawingml/2006/table">
            <a:tbl>
              <a:tblPr/>
              <a:tblGrid>
                <a:gridCol w="2232025"/>
                <a:gridCol w="2162175"/>
                <a:gridCol w="2160587"/>
                <a:gridCol w="2087563"/>
              </a:tblGrid>
              <a:tr h="365125">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SO2 TRIESTE</a:t>
                      </a:r>
                    </a:p>
                  </a:txBody>
                  <a:tcPr marL="90000" marR="90000" marT="82800" marB="46800"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Via Pitacco</a:t>
                      </a:r>
                    </a:p>
                  </a:txBody>
                  <a:tcPr marL="90000" marR="90000" marT="82800" marB="46800"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Via Svevo</a:t>
                      </a:r>
                    </a:p>
                  </a:txBody>
                  <a:tcPr marL="90000" marR="90000" marT="82800" marB="46800" horzOverflow="overflow">
                    <a:lnL>
                      <a:noFill/>
                    </a:lnL>
                    <a:lnR>
                      <a:noFill/>
                    </a:lnR>
                    <a:lnT>
                      <a:noFill/>
                    </a:lnT>
                    <a:lnB>
                      <a:noFill/>
                    </a:lnB>
                    <a:lnTlToBr>
                      <a:noFill/>
                    </a:lnTlToBr>
                    <a:lnBlToTr>
                      <a:noFill/>
                    </a:lnBlToTr>
                    <a:solidFill>
                      <a:srgbClr val="0066CC"/>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Via S.Saba</a:t>
                      </a:r>
                    </a:p>
                  </a:txBody>
                  <a:tcPr marL="90000" marR="90000" marT="82800" marB="46800" horzOverflow="overflow">
                    <a:lnL>
                      <a:noFill/>
                    </a:lnL>
                    <a:lnR>
                      <a:noFill/>
                    </a:lnR>
                    <a:lnT>
                      <a:noFill/>
                    </a:lnT>
                    <a:lnB>
                      <a:noFill/>
                    </a:lnB>
                    <a:lnTlToBr>
                      <a:noFill/>
                    </a:lnTlToBr>
                    <a:lnBlToTr>
                      <a:noFill/>
                    </a:lnBlToTr>
                    <a:solidFill>
                      <a:srgbClr val="0066CC"/>
                    </a:solidFill>
                  </a:tcPr>
                </a:tc>
              </a:tr>
              <a:tr h="684212">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Media annuale  [µg/m3]</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5</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3</a:t>
                      </a:r>
                    </a:p>
                  </a:txBody>
                  <a:tcPr marL="90000" marR="90000" marT="82800" marB="46800" horzOverflow="overflow">
                    <a:lnL>
                      <a:noFill/>
                    </a:lnL>
                    <a:lnR>
                      <a:noFill/>
                    </a:lnR>
                    <a:lnT>
                      <a:noFill/>
                    </a:lnT>
                    <a:lnB>
                      <a:noFill/>
                    </a:lnB>
                    <a:lnTlToBr>
                      <a:noFill/>
                    </a:lnTlToBr>
                    <a:lnBlToTr>
                      <a:noFill/>
                    </a:lnBlToTr>
                    <a:solidFill>
                      <a:srgbClr val="0099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ＭＳ Ｐゴシック"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sl-SI" altLang="it-IT" sz="1600" b="0" i="0" u="none" strike="noStrike" cap="none" normalizeH="0" baseline="0" smtClean="0">
                          <a:ln>
                            <a:noFill/>
                          </a:ln>
                          <a:solidFill>
                            <a:srgbClr val="000000"/>
                          </a:solidFill>
                          <a:effectLst/>
                          <a:latin typeface="Trebuchet MS" pitchFamily="34" charset="0"/>
                          <a:ea typeface="ＭＳ Ｐゴシック" charset="-128"/>
                        </a:rPr>
                        <a:t>3</a:t>
                      </a:r>
                    </a:p>
                  </a:txBody>
                  <a:tcPr marL="90000" marR="90000" marT="82800" marB="46800" horzOverflow="overflow">
                    <a:lnL>
                      <a:noFill/>
                    </a:lnL>
                    <a:lnR>
                      <a:noFill/>
                    </a:lnR>
                    <a:lnT>
                      <a:noFill/>
                    </a:lnT>
                    <a:lnB>
                      <a:noFill/>
                    </a:lnB>
                    <a:lnTlToBr>
                      <a:noFill/>
                    </a:lnTlToBr>
                    <a:lnBlToTr>
                      <a:noFill/>
                    </a:lnBlToTr>
                    <a:solidFill>
                      <a:srgbClr val="0099FF"/>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7650"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27651" name="Rectangle 3"/>
          <p:cNvSpPr>
            <a:spLocks noChangeArrowheads="1"/>
          </p:cNvSpPr>
          <p:nvPr/>
        </p:nvSpPr>
        <p:spPr bwMode="auto">
          <a:xfrm>
            <a:off x="493713" y="5373688"/>
            <a:ext cx="8459787"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000000"/>
                </a:solidFill>
                <a:latin typeface="Trebuchet MS" charset="0"/>
                <a:ea typeface="ＭＳ Ｐゴシック" charset="0"/>
              </a:rPr>
              <a:t>         Venezia                            Koper</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l-SI" sz="2800">
              <a:solidFill>
                <a:srgbClr val="000000"/>
              </a:solidFill>
              <a:latin typeface="Arial" charset="0"/>
              <a:ea typeface="ＭＳ Ｐゴシック" charset="0"/>
              <a:cs typeface="Arial"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l-SI" sz="2800">
              <a:solidFill>
                <a:srgbClr val="000000"/>
              </a:solidFill>
              <a:latin typeface="Arial" charset="0"/>
              <a:ea typeface="ＭＳ Ｐゴシック" charset="0"/>
              <a:cs typeface="Arial" charset="0"/>
            </a:endParaRPr>
          </a:p>
        </p:txBody>
      </p:sp>
      <p:sp>
        <p:nvSpPr>
          <p:cNvPr id="27652" name="Rectangle 4"/>
          <p:cNvSpPr>
            <a:spLocks noChangeArrowheads="1"/>
          </p:cNvSpPr>
          <p:nvPr/>
        </p:nvSpPr>
        <p:spPr bwMode="auto">
          <a:xfrm>
            <a:off x="179388" y="179388"/>
            <a:ext cx="8640762" cy="126047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4.2.2 Analisi delle analogie e differenze sia nella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raccolta dei dati e nell'analisi degli stessi,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sia nei contesti portuali </a:t>
            </a:r>
          </a:p>
        </p:txBody>
      </p:sp>
      <p:sp>
        <p:nvSpPr>
          <p:cNvPr id="27653"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27654"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7655" name="Picture 7"/>
          <p:cNvPicPr>
            <a:picLocks noChangeAspect="1" noChangeArrowheads="1"/>
          </p:cNvPicPr>
          <p:nvPr/>
        </p:nvPicPr>
        <p:blipFill>
          <a:blip r:embed="rId5"/>
          <a:srcRect/>
          <a:stretch>
            <a:fillRect/>
          </a:stretch>
        </p:blipFill>
        <p:spPr bwMode="auto">
          <a:xfrm>
            <a:off x="539750" y="1792288"/>
            <a:ext cx="3994150" cy="3446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7656" name="Picture 8"/>
          <p:cNvPicPr>
            <a:picLocks noChangeAspect="1" noChangeArrowheads="1"/>
          </p:cNvPicPr>
          <p:nvPr/>
        </p:nvPicPr>
        <p:blipFill>
          <a:blip r:embed="rId6"/>
          <a:srcRect/>
          <a:stretch>
            <a:fillRect/>
          </a:stretch>
        </p:blipFill>
        <p:spPr bwMode="auto">
          <a:xfrm>
            <a:off x="4572000" y="1768475"/>
            <a:ext cx="3816350" cy="3379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8674"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28675" name="Rectangle 3"/>
          <p:cNvSpPr>
            <a:spLocks noChangeArrowheads="1"/>
          </p:cNvSpPr>
          <p:nvPr/>
        </p:nvSpPr>
        <p:spPr bwMode="auto">
          <a:xfrm>
            <a:off x="539750" y="5241925"/>
            <a:ext cx="8459788" cy="56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000000"/>
                </a:solidFill>
                <a:latin typeface="Trebuchet MS" charset="0"/>
                <a:ea typeface="ＭＳ Ｐゴシック" charset="0"/>
              </a:rPr>
              <a:t>         Trieste                               Chioggia</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l-SI" sz="2800">
              <a:solidFill>
                <a:srgbClr val="000000"/>
              </a:solidFill>
              <a:latin typeface="Arial" charset="0"/>
              <a:ea typeface="ＭＳ Ｐゴシック" charset="0"/>
              <a:cs typeface="Arial"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l-SI" sz="2800">
              <a:solidFill>
                <a:srgbClr val="000000"/>
              </a:solidFill>
              <a:latin typeface="Arial" charset="0"/>
              <a:ea typeface="ＭＳ Ｐゴシック" charset="0"/>
              <a:cs typeface="Arial" charset="0"/>
            </a:endParaRPr>
          </a:p>
        </p:txBody>
      </p:sp>
      <p:sp>
        <p:nvSpPr>
          <p:cNvPr id="28676" name="Rectangle 4"/>
          <p:cNvSpPr>
            <a:spLocks noChangeArrowheads="1"/>
          </p:cNvSpPr>
          <p:nvPr/>
        </p:nvSpPr>
        <p:spPr bwMode="auto">
          <a:xfrm>
            <a:off x="179388" y="179388"/>
            <a:ext cx="8640762" cy="126047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rial" charset="0"/>
                <a:ea typeface="ＭＳ Ｐゴシック" charset="0"/>
                <a:cs typeface="Arial" charset="0"/>
              </a:rPr>
              <a:t>4.2.2 Analisi delle analogie e differenze sia nella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rial" charset="0"/>
                <a:ea typeface="ＭＳ Ｐゴシック" charset="0"/>
                <a:cs typeface="Arial" charset="0"/>
              </a:rPr>
              <a:t>raccolta dei dati e nell'analisi degli stessi,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rial" charset="0"/>
                <a:ea typeface="ＭＳ Ｐゴシック" charset="0"/>
                <a:cs typeface="Arial" charset="0"/>
              </a:rPr>
              <a:t>sia nei contesti portuali </a:t>
            </a:r>
          </a:p>
        </p:txBody>
      </p:sp>
      <p:sp>
        <p:nvSpPr>
          <p:cNvPr id="28677"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28678"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679" name="Picture 7"/>
          <p:cNvPicPr>
            <a:picLocks noChangeAspect="1" noChangeArrowheads="1"/>
          </p:cNvPicPr>
          <p:nvPr/>
        </p:nvPicPr>
        <p:blipFill>
          <a:blip r:embed="rId5"/>
          <a:srcRect/>
          <a:stretch>
            <a:fillRect/>
          </a:stretch>
        </p:blipFill>
        <p:spPr bwMode="auto">
          <a:xfrm>
            <a:off x="360363" y="1619250"/>
            <a:ext cx="4140200" cy="360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680" name="Picture 8"/>
          <p:cNvPicPr>
            <a:picLocks noChangeAspect="1" noChangeArrowheads="1"/>
          </p:cNvPicPr>
          <p:nvPr/>
        </p:nvPicPr>
        <p:blipFill>
          <a:blip r:embed="rId6"/>
          <a:srcRect/>
          <a:stretch>
            <a:fillRect/>
          </a:stretch>
        </p:blipFill>
        <p:spPr bwMode="auto">
          <a:xfrm>
            <a:off x="4679950" y="1619250"/>
            <a:ext cx="4140200" cy="362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698"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29699" name="Rectangle 3"/>
          <p:cNvSpPr>
            <a:spLocks noChangeArrowheads="1"/>
          </p:cNvSpPr>
          <p:nvPr/>
        </p:nvSpPr>
        <p:spPr bwMode="auto">
          <a:xfrm>
            <a:off x="179388" y="1052513"/>
            <a:ext cx="8640762" cy="475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r>
              <a:rPr lang="sl-SI" altLang="it-IT" smtClean="0">
                <a:solidFill>
                  <a:srgbClr val="000000"/>
                </a:solidFill>
                <a:latin typeface="Trebuchet MS" pitchFamily="34" charset="0"/>
                <a:cs typeface="Arial" pitchFamily="34" charset="0"/>
              </a:rPr>
              <a:t>Ai fini della modellazione delle emissioni nel comparto portuale abbiamo utilizzato due programmi: CALPUFF e AUSTAL2000. (comparazione dei risultati, individuazione di eventuali errori).</a:t>
            </a:r>
          </a:p>
          <a:p>
            <a:pPr eaLnBrk="1" hangingPunct="1">
              <a:buClrTx/>
              <a:buFontTx/>
              <a:buNone/>
              <a:defRPr/>
            </a:pPr>
            <a:endParaRPr lang="sl-SI" altLang="it-IT" smtClean="0">
              <a:solidFill>
                <a:srgbClr val="000000"/>
              </a:solidFill>
              <a:latin typeface="Trebuchet MS" pitchFamily="34" charset="0"/>
              <a:cs typeface="Arial" pitchFamily="34" charset="0"/>
            </a:endParaRPr>
          </a:p>
          <a:p>
            <a:pPr eaLnBrk="1" hangingPunct="1">
              <a:buClrTx/>
              <a:buSzPct val="45000"/>
              <a:buFontTx/>
              <a:buNone/>
              <a:defRPr/>
            </a:pPr>
            <a:r>
              <a:rPr lang="sl-SI" altLang="it-IT" smtClean="0">
                <a:solidFill>
                  <a:srgbClr val="FF0000"/>
                </a:solidFill>
                <a:latin typeface="Trebuchet MS" pitchFamily="34" charset="0"/>
                <a:cs typeface="Arial" pitchFamily="34" charset="0"/>
              </a:rPr>
              <a:t>AUSTAL2000 :</a:t>
            </a:r>
          </a:p>
          <a:p>
            <a:pPr eaLnBrk="1" hangingPunct="1">
              <a:buClrTx/>
              <a:buSzPct val="45000"/>
              <a:buFontTx/>
              <a:buNone/>
              <a:defRPr/>
            </a:pPr>
            <a:r>
              <a:rPr lang="sl-SI" altLang="it-IT" smtClean="0">
                <a:solidFill>
                  <a:srgbClr val="000000"/>
                </a:solidFill>
                <a:latin typeface="Trebuchet MS" pitchFamily="34" charset="0"/>
                <a:cs typeface="Arial" pitchFamily="34" charset="0"/>
              </a:rPr>
              <a:t>Germania, inutilizzabile se il rilievo e troppo complesso</a:t>
            </a:r>
          </a:p>
          <a:p>
            <a:pPr eaLnBrk="1" hangingPunct="1">
              <a:buClrTx/>
              <a:buSzPct val="45000"/>
              <a:buFontTx/>
              <a:buNone/>
              <a:defRPr/>
            </a:pPr>
            <a:endParaRPr lang="sl-SI" altLang="it-IT" smtClean="0">
              <a:solidFill>
                <a:srgbClr val="FF0000"/>
              </a:solidFill>
              <a:latin typeface="Trebuchet MS" pitchFamily="34" charset="0"/>
              <a:cs typeface="Arial" pitchFamily="34" charset="0"/>
            </a:endParaRPr>
          </a:p>
          <a:p>
            <a:pPr eaLnBrk="1" hangingPunct="1">
              <a:buClrTx/>
              <a:buSzPct val="45000"/>
              <a:buFontTx/>
              <a:buNone/>
              <a:defRPr/>
            </a:pPr>
            <a:r>
              <a:rPr lang="sl-SI" altLang="it-IT" smtClean="0">
                <a:solidFill>
                  <a:srgbClr val="FF0000"/>
                </a:solidFill>
                <a:latin typeface="Trebuchet MS" pitchFamily="34" charset="0"/>
                <a:cs typeface="Arial" pitchFamily="34" charset="0"/>
              </a:rPr>
              <a:t>CALPUFF :</a:t>
            </a:r>
          </a:p>
          <a:p>
            <a:pPr eaLnBrk="1" hangingPunct="1">
              <a:buClrTx/>
              <a:buSzPct val="45000"/>
              <a:buFontTx/>
              <a:buNone/>
              <a:defRPr/>
            </a:pPr>
            <a:r>
              <a:rPr lang="sl-SI" altLang="it-IT" smtClean="0">
                <a:solidFill>
                  <a:srgbClr val="000000"/>
                </a:solidFill>
                <a:latin typeface="Trebuchet MS" pitchFamily="34" charset="0"/>
                <a:cs typeface="Arial" pitchFamily="34" charset="0"/>
              </a:rPr>
              <a:t>USA, più complesso </a:t>
            </a:r>
          </a:p>
        </p:txBody>
      </p:sp>
      <p:sp>
        <p:nvSpPr>
          <p:cNvPr id="29700" name="Rectangle 4"/>
          <p:cNvSpPr>
            <a:spLocks noChangeArrowheads="1"/>
          </p:cNvSpPr>
          <p:nvPr/>
        </p:nvSpPr>
        <p:spPr bwMode="auto">
          <a:xfrm>
            <a:off x="0" y="188913"/>
            <a:ext cx="8820150" cy="53022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dirty="0">
                <a:solidFill>
                  <a:srgbClr val="FFFF00"/>
                </a:solidFill>
                <a:latin typeface="Alabny" charset="0"/>
                <a:ea typeface="ＭＳ Ｐゴシック" charset="0"/>
              </a:rPr>
              <a:t>4.3 Individuazione dei modelli di applicazione</a:t>
            </a:r>
          </a:p>
        </p:txBody>
      </p:sp>
      <p:sp>
        <p:nvSpPr>
          <p:cNvPr id="29701"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29702"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22"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30723" name="Rectangle 3"/>
          <p:cNvSpPr>
            <a:spLocks noChangeArrowheads="1"/>
          </p:cNvSpPr>
          <p:nvPr/>
        </p:nvSpPr>
        <p:spPr bwMode="auto">
          <a:xfrm>
            <a:off x="360363" y="1079500"/>
            <a:ext cx="8459787" cy="414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marL="430213" indent="-215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SzPct val="45000"/>
              <a:buFontTx/>
              <a:buNone/>
              <a:defRPr/>
            </a:pPr>
            <a:r>
              <a:rPr lang="sl-SI" altLang="it-IT" smtClean="0">
                <a:solidFill>
                  <a:srgbClr val="000000"/>
                </a:solidFill>
                <a:latin typeface="Trebuchet MS" pitchFamily="34" charset="0"/>
                <a:cs typeface="Arial" pitchFamily="34" charset="0"/>
              </a:rPr>
              <a:t>Dati input:</a:t>
            </a:r>
          </a:p>
          <a:p>
            <a:pPr eaLnBrk="1" hangingPunct="1">
              <a:buClrTx/>
              <a:buSzPct val="45000"/>
              <a:buFontTx/>
              <a:buNone/>
              <a:defRPr/>
            </a:pPr>
            <a:endParaRPr lang="sl-SI" altLang="it-IT" smtClean="0">
              <a:solidFill>
                <a:srgbClr val="000000"/>
              </a:solidFill>
              <a:latin typeface="Trebuchet MS" pitchFamily="34" charset="0"/>
              <a:cs typeface="Arial" pitchFamily="34" charset="0"/>
            </a:endParaRPr>
          </a:p>
          <a:p>
            <a:pPr lvl="1" eaLnBrk="1" hangingPunct="1">
              <a:buSzPct val="45000"/>
              <a:buFont typeface="Wingdings" pitchFamily="2" charset="2"/>
              <a:buChar char=""/>
              <a:defRPr/>
            </a:pPr>
            <a:r>
              <a:rPr lang="sl-SI" altLang="it-IT" smtClean="0">
                <a:solidFill>
                  <a:srgbClr val="000000"/>
                </a:solidFill>
                <a:latin typeface="Trebuchet MS" pitchFamily="34" charset="0"/>
                <a:cs typeface="Arial" pitchFamily="34" charset="0"/>
              </a:rPr>
              <a:t>Rilievi e uso del suolo (dati geografici)</a:t>
            </a:r>
          </a:p>
          <a:p>
            <a:pPr lvl="1" eaLnBrk="1" hangingPunct="1">
              <a:buSzPct val="45000"/>
              <a:buFont typeface="Wingdings" pitchFamily="2" charset="2"/>
              <a:buChar char=""/>
              <a:defRPr/>
            </a:pPr>
            <a:r>
              <a:rPr lang="sl-SI" altLang="it-IT" smtClean="0">
                <a:solidFill>
                  <a:srgbClr val="000000"/>
                </a:solidFill>
                <a:latin typeface="Trebuchet MS" pitchFamily="34" charset="0"/>
                <a:cs typeface="Arial" pitchFamily="34" charset="0"/>
              </a:rPr>
              <a:t>Dati meteorologici</a:t>
            </a:r>
          </a:p>
          <a:p>
            <a:pPr lvl="1" eaLnBrk="1" hangingPunct="1">
              <a:buSzPct val="45000"/>
              <a:buFont typeface="Wingdings" pitchFamily="2" charset="2"/>
              <a:buChar char=""/>
              <a:defRPr/>
            </a:pPr>
            <a:r>
              <a:rPr lang="sl-SI" altLang="it-IT" smtClean="0">
                <a:solidFill>
                  <a:srgbClr val="000000"/>
                </a:solidFill>
                <a:latin typeface="Trebuchet MS" pitchFamily="34" charset="0"/>
                <a:cs typeface="Arial" pitchFamily="34" charset="0"/>
              </a:rPr>
              <a:t>Fattori di emissione (fonti di inquinamento, intensità durante le operazioni di carico e scarico, dimensioni e coordinate delle discariche)</a:t>
            </a:r>
          </a:p>
          <a:p>
            <a:pPr lvl="1" eaLnBrk="1" hangingPunct="1">
              <a:buSzPct val="45000"/>
              <a:buFont typeface="Wingdings" pitchFamily="2" charset="2"/>
              <a:buChar char=""/>
              <a:defRPr/>
            </a:pPr>
            <a:r>
              <a:rPr lang="sl-SI" altLang="it-IT" smtClean="0">
                <a:solidFill>
                  <a:srgbClr val="000000"/>
                </a:solidFill>
                <a:latin typeface="Trebuchet MS" pitchFamily="34" charset="0"/>
                <a:cs typeface="Arial" pitchFamily="34" charset="0"/>
              </a:rPr>
              <a:t>Fattori di emissione (operazioni delle navi nel porto) </a:t>
            </a:r>
          </a:p>
          <a:p>
            <a:pPr eaLnBrk="1" hangingPunct="1">
              <a:buClrTx/>
              <a:buFontTx/>
              <a:buNone/>
              <a:defRPr/>
            </a:pPr>
            <a:r>
              <a:rPr lang="sl-SI" altLang="it-IT" smtClean="0">
                <a:solidFill>
                  <a:srgbClr val="000000"/>
                </a:solidFill>
                <a:latin typeface="Trebuchet MS" pitchFamily="34" charset="0"/>
                <a:cs typeface="Arial" pitchFamily="34" charset="0"/>
              </a:rPr>
              <a:t> </a:t>
            </a:r>
          </a:p>
        </p:txBody>
      </p:sp>
      <p:sp>
        <p:nvSpPr>
          <p:cNvPr id="30724" name="Rectangle 4"/>
          <p:cNvSpPr>
            <a:spLocks noChangeArrowheads="1"/>
          </p:cNvSpPr>
          <p:nvPr/>
        </p:nvSpPr>
        <p:spPr bwMode="auto">
          <a:xfrm>
            <a:off x="0" y="188913"/>
            <a:ext cx="8820150" cy="53022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dirty="0">
                <a:solidFill>
                  <a:srgbClr val="FFFF00"/>
                </a:solidFill>
                <a:latin typeface="Alabny" charset="0"/>
                <a:ea typeface="ＭＳ Ｐゴシック" charset="0"/>
              </a:rPr>
              <a:t>4.3 Individuazione dei modelli di applicazione</a:t>
            </a:r>
          </a:p>
        </p:txBody>
      </p:sp>
      <p:sp>
        <p:nvSpPr>
          <p:cNvPr id="30725"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30726"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746"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31747" name="Rectangle 3"/>
          <p:cNvSpPr>
            <a:spLocks noChangeArrowheads="1"/>
          </p:cNvSpPr>
          <p:nvPr/>
        </p:nvSpPr>
        <p:spPr bwMode="auto">
          <a:xfrm>
            <a:off x="360363" y="4679950"/>
            <a:ext cx="8459787"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r>
              <a:rPr lang="sl-SI" altLang="it-IT" sz="1800" smtClean="0">
                <a:solidFill>
                  <a:srgbClr val="000000"/>
                </a:solidFill>
                <a:latin typeface="Trebuchet MS" pitchFamily="34" charset="0"/>
                <a:cs typeface="Arial" pitchFamily="34" charset="0"/>
              </a:rPr>
              <a:t>I valori medi annuali di PM10 per il </a:t>
            </a:r>
            <a:r>
              <a:rPr lang="sl-SI" altLang="it-IT" sz="1800" smtClean="0">
                <a:solidFill>
                  <a:srgbClr val="FF0000"/>
                </a:solidFill>
                <a:latin typeface="Trebuchet MS" pitchFamily="34" charset="0"/>
                <a:cs typeface="Arial" pitchFamily="34" charset="0"/>
              </a:rPr>
              <a:t>Porto di Venezia</a:t>
            </a:r>
            <a:r>
              <a:rPr lang="sl-SI" altLang="it-IT" sz="1800" smtClean="0">
                <a:solidFill>
                  <a:srgbClr val="000000"/>
                </a:solidFill>
                <a:latin typeface="Trebuchet MS" pitchFamily="34" charset="0"/>
                <a:cs typeface="Arial" pitchFamily="34" charset="0"/>
              </a:rPr>
              <a:t>, sinistra il modello CALPUF, destra il modello AUSTAL2000. (unità μg/m</a:t>
            </a:r>
            <a:r>
              <a:rPr lang="sl-SI" altLang="it-IT" sz="1800" baseline="56000" smtClean="0">
                <a:solidFill>
                  <a:srgbClr val="000000"/>
                </a:solidFill>
                <a:latin typeface="Trebuchet MS" pitchFamily="34" charset="0"/>
                <a:cs typeface="Arial" pitchFamily="34" charset="0"/>
              </a:rPr>
              <a:t>3</a:t>
            </a:r>
            <a:r>
              <a:rPr lang="sl-SI" altLang="it-IT" sz="1800" smtClean="0">
                <a:solidFill>
                  <a:srgbClr val="000000"/>
                </a:solidFill>
                <a:latin typeface="Trebuchet MS" pitchFamily="34" charset="0"/>
                <a:cs typeface="Arial" pitchFamily="34" charset="0"/>
              </a:rPr>
              <a:t>)</a:t>
            </a:r>
          </a:p>
        </p:txBody>
      </p:sp>
      <p:sp>
        <p:nvSpPr>
          <p:cNvPr id="31748" name="Rectangle 4"/>
          <p:cNvSpPr>
            <a:spLocks noChangeArrowheads="1"/>
          </p:cNvSpPr>
          <p:nvPr/>
        </p:nvSpPr>
        <p:spPr bwMode="auto">
          <a:xfrm>
            <a:off x="0" y="188913"/>
            <a:ext cx="8820150" cy="53022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labny" charset="0"/>
                <a:ea typeface="ＭＳ Ｐゴシック" charset="0"/>
              </a:rPr>
              <a:t>4.3 Individuazione dei modelli di applicazione</a:t>
            </a:r>
          </a:p>
        </p:txBody>
      </p:sp>
      <p:sp>
        <p:nvSpPr>
          <p:cNvPr id="31749"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31750"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1751" name="Picture 7"/>
          <p:cNvPicPr>
            <a:picLocks noChangeAspect="1" noChangeArrowheads="1"/>
          </p:cNvPicPr>
          <p:nvPr/>
        </p:nvPicPr>
        <p:blipFill>
          <a:blip r:embed="rId5"/>
          <a:srcRect/>
          <a:stretch>
            <a:fillRect/>
          </a:stretch>
        </p:blipFill>
        <p:spPr bwMode="auto">
          <a:xfrm>
            <a:off x="25400" y="836613"/>
            <a:ext cx="4259263" cy="3046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1752" name="Picture 8"/>
          <p:cNvPicPr>
            <a:picLocks noChangeAspect="1" noChangeArrowheads="1"/>
          </p:cNvPicPr>
          <p:nvPr/>
        </p:nvPicPr>
        <p:blipFill>
          <a:blip r:embed="rId6"/>
          <a:srcRect/>
          <a:stretch>
            <a:fillRect/>
          </a:stretch>
        </p:blipFill>
        <p:spPr bwMode="auto">
          <a:xfrm>
            <a:off x="4348163" y="842963"/>
            <a:ext cx="4471987" cy="3040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1753" name="Picture 9"/>
          <p:cNvPicPr>
            <a:picLocks noChangeAspect="1" noChangeArrowheads="1"/>
          </p:cNvPicPr>
          <p:nvPr/>
        </p:nvPicPr>
        <p:blipFill>
          <a:blip r:embed="rId7"/>
          <a:srcRect/>
          <a:stretch>
            <a:fillRect/>
          </a:stretch>
        </p:blipFill>
        <p:spPr bwMode="auto">
          <a:xfrm>
            <a:off x="550863" y="4017963"/>
            <a:ext cx="3243262" cy="568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2770"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32771" name="Rectangle 3"/>
          <p:cNvSpPr>
            <a:spLocks noChangeArrowheads="1"/>
          </p:cNvSpPr>
          <p:nvPr/>
        </p:nvSpPr>
        <p:spPr bwMode="auto">
          <a:xfrm>
            <a:off x="360363" y="4679950"/>
            <a:ext cx="8459787"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r>
              <a:rPr lang="sl-SI" altLang="it-IT" sz="1800" smtClean="0">
                <a:solidFill>
                  <a:srgbClr val="000000"/>
                </a:solidFill>
                <a:latin typeface="Trebuchet MS" pitchFamily="34" charset="0"/>
                <a:cs typeface="Arial" pitchFamily="34" charset="0"/>
              </a:rPr>
              <a:t>I valori massimi giornalieri di PM10 per il </a:t>
            </a:r>
            <a:r>
              <a:rPr lang="sl-SI" altLang="it-IT" sz="1800" smtClean="0">
                <a:solidFill>
                  <a:srgbClr val="FF0000"/>
                </a:solidFill>
                <a:latin typeface="Trebuchet MS" pitchFamily="34" charset="0"/>
                <a:cs typeface="Arial" pitchFamily="34" charset="0"/>
              </a:rPr>
              <a:t>Porto di Venezia</a:t>
            </a:r>
            <a:r>
              <a:rPr lang="sl-SI" altLang="it-IT" sz="1800" smtClean="0">
                <a:solidFill>
                  <a:srgbClr val="000000"/>
                </a:solidFill>
                <a:latin typeface="Trebuchet MS" pitchFamily="34" charset="0"/>
                <a:cs typeface="Arial" pitchFamily="34" charset="0"/>
              </a:rPr>
              <a:t>, sinistra il modello CALPUF, destra il modello AUSTAL2000. (unità μg/m</a:t>
            </a:r>
            <a:r>
              <a:rPr lang="sl-SI" altLang="it-IT" sz="1800" baseline="56000" smtClean="0">
                <a:solidFill>
                  <a:srgbClr val="000000"/>
                </a:solidFill>
                <a:latin typeface="Trebuchet MS" pitchFamily="34" charset="0"/>
                <a:cs typeface="Arial" pitchFamily="34" charset="0"/>
              </a:rPr>
              <a:t>3</a:t>
            </a:r>
            <a:r>
              <a:rPr lang="sl-SI" altLang="it-IT" sz="1800" smtClean="0">
                <a:solidFill>
                  <a:srgbClr val="000000"/>
                </a:solidFill>
                <a:latin typeface="Trebuchet MS" pitchFamily="34" charset="0"/>
                <a:cs typeface="Arial" pitchFamily="34" charset="0"/>
              </a:rPr>
              <a:t>)</a:t>
            </a:r>
          </a:p>
        </p:txBody>
      </p:sp>
      <p:sp>
        <p:nvSpPr>
          <p:cNvPr id="32772" name="Rectangle 4"/>
          <p:cNvSpPr>
            <a:spLocks noChangeArrowheads="1"/>
          </p:cNvSpPr>
          <p:nvPr/>
        </p:nvSpPr>
        <p:spPr bwMode="auto">
          <a:xfrm>
            <a:off x="0" y="188913"/>
            <a:ext cx="8820150" cy="53022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labny" charset="0"/>
                <a:ea typeface="ＭＳ Ｐゴシック" charset="0"/>
              </a:rPr>
              <a:t>4.3 Individuazione dei modelli di applicazione</a:t>
            </a:r>
          </a:p>
        </p:txBody>
      </p:sp>
      <p:sp>
        <p:nvSpPr>
          <p:cNvPr id="32773"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32774"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2775" name="Picture 7"/>
          <p:cNvPicPr>
            <a:picLocks noChangeAspect="1" noChangeArrowheads="1"/>
          </p:cNvPicPr>
          <p:nvPr/>
        </p:nvPicPr>
        <p:blipFill>
          <a:blip r:embed="rId5"/>
          <a:srcRect/>
          <a:stretch>
            <a:fillRect/>
          </a:stretch>
        </p:blipFill>
        <p:spPr bwMode="auto">
          <a:xfrm>
            <a:off x="25400" y="785813"/>
            <a:ext cx="4564063" cy="3365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2776" name="Picture 8"/>
          <p:cNvPicPr>
            <a:picLocks noChangeAspect="1" noChangeArrowheads="1"/>
          </p:cNvPicPr>
          <p:nvPr/>
        </p:nvPicPr>
        <p:blipFill>
          <a:blip r:embed="rId6"/>
          <a:srcRect/>
          <a:stretch>
            <a:fillRect/>
          </a:stretch>
        </p:blipFill>
        <p:spPr bwMode="auto">
          <a:xfrm>
            <a:off x="4652963" y="785813"/>
            <a:ext cx="4224337" cy="3354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2777" name="Picture 9"/>
          <p:cNvPicPr>
            <a:picLocks noChangeAspect="1" noChangeArrowheads="1"/>
          </p:cNvPicPr>
          <p:nvPr/>
        </p:nvPicPr>
        <p:blipFill>
          <a:blip r:embed="rId7"/>
          <a:srcRect/>
          <a:stretch>
            <a:fillRect/>
          </a:stretch>
        </p:blipFill>
        <p:spPr bwMode="auto">
          <a:xfrm>
            <a:off x="957263" y="4319588"/>
            <a:ext cx="2700337" cy="36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3794"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33795" name="Rectangle 3"/>
          <p:cNvSpPr>
            <a:spLocks noChangeArrowheads="1"/>
          </p:cNvSpPr>
          <p:nvPr/>
        </p:nvSpPr>
        <p:spPr bwMode="auto">
          <a:xfrm>
            <a:off x="179388" y="4652963"/>
            <a:ext cx="8640762"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r>
              <a:rPr lang="sl-SI" altLang="it-IT" sz="1800" smtClean="0">
                <a:solidFill>
                  <a:srgbClr val="000000"/>
                </a:solidFill>
                <a:latin typeface="Trebuchet MS" pitchFamily="34" charset="0"/>
                <a:cs typeface="Arial" pitchFamily="34" charset="0"/>
              </a:rPr>
              <a:t>I valori medi annuali di PM10 per il </a:t>
            </a:r>
            <a:r>
              <a:rPr lang="sl-SI" altLang="it-IT" sz="1800" smtClean="0">
                <a:solidFill>
                  <a:srgbClr val="FF0000"/>
                </a:solidFill>
                <a:latin typeface="Trebuchet MS" pitchFamily="34" charset="0"/>
                <a:cs typeface="Arial" pitchFamily="34" charset="0"/>
              </a:rPr>
              <a:t>Porto di Luka Koper</a:t>
            </a:r>
            <a:r>
              <a:rPr lang="sl-SI" altLang="it-IT" sz="1800" smtClean="0">
                <a:solidFill>
                  <a:srgbClr val="000000"/>
                </a:solidFill>
                <a:latin typeface="Trebuchet MS" pitchFamily="34" charset="0"/>
                <a:cs typeface="Arial" pitchFamily="34" charset="0"/>
              </a:rPr>
              <a:t>, sinistra il modello CALPUF, destra il modello AUSTAL2000. (unità μg/m</a:t>
            </a:r>
            <a:r>
              <a:rPr lang="sl-SI" altLang="it-IT" sz="1800" baseline="56000" smtClean="0">
                <a:solidFill>
                  <a:srgbClr val="000000"/>
                </a:solidFill>
                <a:latin typeface="Trebuchet MS" pitchFamily="34" charset="0"/>
                <a:cs typeface="Arial" pitchFamily="34" charset="0"/>
              </a:rPr>
              <a:t>3</a:t>
            </a:r>
            <a:r>
              <a:rPr lang="sl-SI" altLang="it-IT" sz="1800" smtClean="0">
                <a:solidFill>
                  <a:srgbClr val="000000"/>
                </a:solidFill>
                <a:latin typeface="Trebuchet MS" pitchFamily="34" charset="0"/>
                <a:cs typeface="Arial" pitchFamily="34" charset="0"/>
              </a:rPr>
              <a:t>)</a:t>
            </a:r>
          </a:p>
        </p:txBody>
      </p:sp>
      <p:sp>
        <p:nvSpPr>
          <p:cNvPr id="33796" name="Rectangle 4"/>
          <p:cNvSpPr>
            <a:spLocks noChangeArrowheads="1"/>
          </p:cNvSpPr>
          <p:nvPr/>
        </p:nvSpPr>
        <p:spPr bwMode="auto">
          <a:xfrm>
            <a:off x="0" y="188913"/>
            <a:ext cx="8820150" cy="53022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labny" charset="0"/>
                <a:ea typeface="ＭＳ Ｐゴシック" charset="0"/>
              </a:rPr>
              <a:t>4.3 Individuazione dei modelli di applicazione</a:t>
            </a:r>
          </a:p>
        </p:txBody>
      </p:sp>
      <p:sp>
        <p:nvSpPr>
          <p:cNvPr id="33797"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33798"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3799" name="Picture 7"/>
          <p:cNvPicPr>
            <a:picLocks noChangeAspect="1" noChangeArrowheads="1"/>
          </p:cNvPicPr>
          <p:nvPr/>
        </p:nvPicPr>
        <p:blipFill>
          <a:blip r:embed="rId5"/>
          <a:srcRect/>
          <a:stretch>
            <a:fillRect/>
          </a:stretch>
        </p:blipFill>
        <p:spPr bwMode="auto">
          <a:xfrm>
            <a:off x="179388" y="835025"/>
            <a:ext cx="4251325" cy="3240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3800" name="Picture 8"/>
          <p:cNvPicPr>
            <a:picLocks noChangeAspect="1" noChangeArrowheads="1"/>
          </p:cNvPicPr>
          <p:nvPr/>
        </p:nvPicPr>
        <p:blipFill>
          <a:blip r:embed="rId6"/>
          <a:srcRect/>
          <a:stretch>
            <a:fillRect/>
          </a:stretch>
        </p:blipFill>
        <p:spPr bwMode="auto">
          <a:xfrm>
            <a:off x="4516438" y="835025"/>
            <a:ext cx="4319587" cy="3240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3801" name="Picture 9"/>
          <p:cNvPicPr>
            <a:picLocks noChangeAspect="1" noChangeArrowheads="1"/>
          </p:cNvPicPr>
          <p:nvPr/>
        </p:nvPicPr>
        <p:blipFill>
          <a:blip r:embed="rId7"/>
          <a:srcRect/>
          <a:stretch>
            <a:fillRect/>
          </a:stretch>
        </p:blipFill>
        <p:spPr bwMode="auto">
          <a:xfrm>
            <a:off x="1058863" y="4157663"/>
            <a:ext cx="2492375" cy="342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4818"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34819" name="Rectangle 3"/>
          <p:cNvSpPr>
            <a:spLocks noChangeArrowheads="1"/>
          </p:cNvSpPr>
          <p:nvPr/>
        </p:nvSpPr>
        <p:spPr bwMode="auto">
          <a:xfrm>
            <a:off x="250825" y="4724400"/>
            <a:ext cx="8569325"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r>
              <a:rPr lang="sl-SI" altLang="it-IT" sz="1800" smtClean="0">
                <a:solidFill>
                  <a:srgbClr val="000000"/>
                </a:solidFill>
                <a:latin typeface="Trebuchet MS" pitchFamily="34" charset="0"/>
                <a:cs typeface="Arial" pitchFamily="34" charset="0"/>
              </a:rPr>
              <a:t>I valori massimi girnalieri di PM10 per il </a:t>
            </a:r>
            <a:r>
              <a:rPr lang="sl-SI" altLang="it-IT" sz="1800" smtClean="0">
                <a:solidFill>
                  <a:srgbClr val="FF0000"/>
                </a:solidFill>
                <a:latin typeface="Trebuchet MS" pitchFamily="34" charset="0"/>
                <a:cs typeface="Arial" pitchFamily="34" charset="0"/>
              </a:rPr>
              <a:t>Porto di Luka Koper</a:t>
            </a:r>
            <a:r>
              <a:rPr lang="sl-SI" altLang="it-IT" sz="1800" smtClean="0">
                <a:solidFill>
                  <a:srgbClr val="000000"/>
                </a:solidFill>
                <a:latin typeface="Trebuchet MS" pitchFamily="34" charset="0"/>
                <a:cs typeface="Arial" pitchFamily="34" charset="0"/>
              </a:rPr>
              <a:t>, sinistra il modello CALPUF, destra il modello AUSTAL2000. (unità μg/m</a:t>
            </a:r>
            <a:r>
              <a:rPr lang="sl-SI" altLang="it-IT" sz="1800" baseline="56000" smtClean="0">
                <a:solidFill>
                  <a:srgbClr val="000000"/>
                </a:solidFill>
                <a:latin typeface="Trebuchet MS" pitchFamily="34" charset="0"/>
                <a:cs typeface="Arial" pitchFamily="34" charset="0"/>
              </a:rPr>
              <a:t>3</a:t>
            </a:r>
            <a:r>
              <a:rPr lang="sl-SI" altLang="it-IT" sz="1800" smtClean="0">
                <a:solidFill>
                  <a:srgbClr val="000000"/>
                </a:solidFill>
                <a:latin typeface="Trebuchet MS" pitchFamily="34" charset="0"/>
                <a:cs typeface="Arial" pitchFamily="34" charset="0"/>
              </a:rPr>
              <a:t>)</a:t>
            </a:r>
          </a:p>
        </p:txBody>
      </p:sp>
      <p:sp>
        <p:nvSpPr>
          <p:cNvPr id="34820" name="Rectangle 4"/>
          <p:cNvSpPr>
            <a:spLocks noChangeArrowheads="1"/>
          </p:cNvSpPr>
          <p:nvPr/>
        </p:nvSpPr>
        <p:spPr bwMode="auto">
          <a:xfrm>
            <a:off x="0" y="188913"/>
            <a:ext cx="8820150" cy="53022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labny" charset="0"/>
                <a:ea typeface="ＭＳ Ｐゴシック" charset="0"/>
              </a:rPr>
              <a:t>4.3 Individuazione dei modelli di applicazione</a:t>
            </a:r>
          </a:p>
        </p:txBody>
      </p:sp>
      <p:sp>
        <p:nvSpPr>
          <p:cNvPr id="34821"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34822"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4823" name="Picture 7"/>
          <p:cNvPicPr>
            <a:picLocks noChangeAspect="1" noChangeArrowheads="1"/>
          </p:cNvPicPr>
          <p:nvPr/>
        </p:nvPicPr>
        <p:blipFill>
          <a:blip r:embed="rId5"/>
          <a:srcRect/>
          <a:stretch>
            <a:fillRect/>
          </a:stretch>
        </p:blipFill>
        <p:spPr bwMode="auto">
          <a:xfrm>
            <a:off x="19050" y="858838"/>
            <a:ext cx="4395788" cy="307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4824" name="Picture 8"/>
          <p:cNvPicPr>
            <a:picLocks noChangeAspect="1" noChangeArrowheads="1"/>
          </p:cNvPicPr>
          <p:nvPr/>
        </p:nvPicPr>
        <p:blipFill>
          <a:blip r:embed="rId6"/>
          <a:srcRect/>
          <a:stretch>
            <a:fillRect/>
          </a:stretch>
        </p:blipFill>
        <p:spPr bwMode="auto">
          <a:xfrm>
            <a:off x="4518025" y="844550"/>
            <a:ext cx="4243388" cy="3084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4825" name="Picture 9"/>
          <p:cNvPicPr>
            <a:picLocks noChangeAspect="1" noChangeArrowheads="1"/>
          </p:cNvPicPr>
          <p:nvPr/>
        </p:nvPicPr>
        <p:blipFill>
          <a:blip r:embed="rId7"/>
          <a:srcRect/>
          <a:stretch>
            <a:fillRect/>
          </a:stretch>
        </p:blipFill>
        <p:spPr bwMode="auto">
          <a:xfrm>
            <a:off x="1052513" y="4057650"/>
            <a:ext cx="2328862" cy="441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5842"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35843" name="Rectangle 3"/>
          <p:cNvSpPr>
            <a:spLocks noChangeArrowheads="1"/>
          </p:cNvSpPr>
          <p:nvPr/>
        </p:nvSpPr>
        <p:spPr bwMode="auto">
          <a:xfrm>
            <a:off x="-36513" y="4797425"/>
            <a:ext cx="9001126"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42900"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Arial" pitchFamily="34" charset="0"/>
                <a:ea typeface="ＭＳ Ｐゴシック" charset="-128"/>
              </a:defRPr>
            </a:lvl1pPr>
            <a:lvl2pPr marL="431800" indent="-214313"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Arial" pitchFamily="34" charset="0"/>
                <a:ea typeface="ＭＳ Ｐゴシック" charset="-128"/>
              </a:defRPr>
            </a:lvl2pPr>
            <a:lvl3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Arial" pitchFamily="34" charset="0"/>
                <a:ea typeface="ＭＳ Ｐゴシック" charset="-128"/>
              </a:defRPr>
            </a:lvl3pPr>
            <a:lvl4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Arial" pitchFamily="34" charset="0"/>
                <a:ea typeface="ＭＳ Ｐゴシック" charset="-128"/>
              </a:defRPr>
            </a:lvl4pPr>
            <a:lvl5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Arial" pitchFamily="34" charset="0"/>
                <a:ea typeface="ＭＳ Ｐゴシック" charset="-128"/>
              </a:defRPr>
            </a:lvl9pPr>
          </a:lstStyle>
          <a:p>
            <a:pPr lvl="1" eaLnBrk="1" hangingPunct="1">
              <a:buClrTx/>
              <a:buSzPct val="45000"/>
              <a:buFontTx/>
              <a:buNone/>
              <a:defRPr/>
            </a:pPr>
            <a:r>
              <a:rPr lang="sl-SI" altLang="it-IT" sz="1800" smtClean="0">
                <a:solidFill>
                  <a:srgbClr val="000000"/>
                </a:solidFill>
                <a:latin typeface="Trebuchet MS" pitchFamily="34" charset="0"/>
                <a:cs typeface="Arial" pitchFamily="34" charset="0"/>
              </a:rPr>
              <a:t>I valori di PM10 per il </a:t>
            </a:r>
            <a:r>
              <a:rPr lang="sl-SI" altLang="it-IT" sz="1800" smtClean="0">
                <a:solidFill>
                  <a:srgbClr val="FF0000"/>
                </a:solidFill>
                <a:latin typeface="Trebuchet MS" pitchFamily="34" charset="0"/>
                <a:cs typeface="Arial" pitchFamily="34" charset="0"/>
              </a:rPr>
              <a:t>Porto di Trieste </a:t>
            </a:r>
            <a:r>
              <a:rPr lang="sl-SI" altLang="it-IT" sz="1800" smtClean="0">
                <a:solidFill>
                  <a:srgbClr val="000000"/>
                </a:solidFill>
                <a:latin typeface="Trebuchet MS" pitchFamily="34" charset="0"/>
                <a:cs typeface="Arial" pitchFamily="34" charset="0"/>
              </a:rPr>
              <a:t>usando il modello CALPUF, a sinistra le</a:t>
            </a:r>
          </a:p>
          <a:p>
            <a:pPr lvl="1" eaLnBrk="1" hangingPunct="1">
              <a:buClrTx/>
              <a:buSzPct val="45000"/>
              <a:buFontTx/>
              <a:buNone/>
              <a:defRPr/>
            </a:pPr>
            <a:r>
              <a:rPr lang="sl-SI" altLang="it-IT" sz="1800" smtClean="0">
                <a:solidFill>
                  <a:srgbClr val="000000"/>
                </a:solidFill>
                <a:latin typeface="Trebuchet MS" pitchFamily="34" charset="0"/>
                <a:cs typeface="Arial" pitchFamily="34" charset="0"/>
              </a:rPr>
              <a:t>massime giornaliere, a destra le medie annuali (unità μg/m</a:t>
            </a:r>
            <a:r>
              <a:rPr lang="sl-SI" altLang="it-IT" sz="1800" baseline="56000" smtClean="0">
                <a:solidFill>
                  <a:srgbClr val="000000"/>
                </a:solidFill>
                <a:latin typeface="Trebuchet MS" pitchFamily="34" charset="0"/>
                <a:cs typeface="Arial" pitchFamily="34" charset="0"/>
              </a:rPr>
              <a:t>3</a:t>
            </a:r>
            <a:r>
              <a:rPr lang="sl-SI" altLang="it-IT" sz="1800" smtClean="0">
                <a:solidFill>
                  <a:srgbClr val="000000"/>
                </a:solidFill>
                <a:latin typeface="Trebuchet MS" pitchFamily="34" charset="0"/>
                <a:cs typeface="Arial" pitchFamily="34" charset="0"/>
              </a:rPr>
              <a:t>). Per il Porto di</a:t>
            </a:r>
          </a:p>
          <a:p>
            <a:pPr lvl="1" eaLnBrk="1" hangingPunct="1">
              <a:buClrTx/>
              <a:buSzPct val="45000"/>
              <a:buFontTx/>
              <a:buNone/>
              <a:defRPr/>
            </a:pPr>
            <a:r>
              <a:rPr lang="sl-SI" altLang="it-IT" sz="1800" smtClean="0">
                <a:solidFill>
                  <a:srgbClr val="000000"/>
                </a:solidFill>
                <a:latin typeface="Trebuchet MS" pitchFamily="34" charset="0"/>
                <a:cs typeface="Arial" pitchFamily="34" charset="0"/>
              </a:rPr>
              <a:t>Trieste è stato utilizzato il modello CALPUFF, causa la complessità del terreno,</a:t>
            </a:r>
          </a:p>
          <a:p>
            <a:pPr lvl="1" eaLnBrk="1" hangingPunct="1">
              <a:buClrTx/>
              <a:buSzPct val="45000"/>
              <a:buFontTx/>
              <a:buNone/>
              <a:defRPr/>
            </a:pPr>
            <a:r>
              <a:rPr lang="sl-SI" altLang="it-IT" sz="1800" smtClean="0">
                <a:solidFill>
                  <a:srgbClr val="000000"/>
                </a:solidFill>
                <a:latin typeface="Trebuchet MS" pitchFamily="34" charset="0"/>
                <a:cs typeface="Arial" pitchFamily="34" charset="0"/>
              </a:rPr>
              <a:t>l'utilizzo del modello AUSTAL2000 è impossibile. </a:t>
            </a:r>
          </a:p>
        </p:txBody>
      </p:sp>
      <p:sp>
        <p:nvSpPr>
          <p:cNvPr id="35844" name="Rectangle 4"/>
          <p:cNvSpPr>
            <a:spLocks noChangeArrowheads="1"/>
          </p:cNvSpPr>
          <p:nvPr/>
        </p:nvSpPr>
        <p:spPr bwMode="auto">
          <a:xfrm>
            <a:off x="0" y="188913"/>
            <a:ext cx="8820150" cy="53022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labny" charset="0"/>
                <a:ea typeface="ＭＳ Ｐゴシック" charset="0"/>
              </a:rPr>
              <a:t>4.3 Individuazione dei modelli di applicazione</a:t>
            </a:r>
          </a:p>
        </p:txBody>
      </p:sp>
      <p:sp>
        <p:nvSpPr>
          <p:cNvPr id="35845"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35846"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5847" name="Picture 7"/>
          <p:cNvPicPr>
            <a:picLocks noChangeAspect="1" noChangeArrowheads="1"/>
          </p:cNvPicPr>
          <p:nvPr/>
        </p:nvPicPr>
        <p:blipFill>
          <a:blip r:embed="rId5"/>
          <a:srcRect/>
          <a:stretch>
            <a:fillRect/>
          </a:stretch>
        </p:blipFill>
        <p:spPr bwMode="auto">
          <a:xfrm>
            <a:off x="166688" y="852488"/>
            <a:ext cx="4198937" cy="3409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5848" name="Picture 8"/>
          <p:cNvPicPr>
            <a:picLocks noChangeAspect="1" noChangeArrowheads="1"/>
          </p:cNvPicPr>
          <p:nvPr/>
        </p:nvPicPr>
        <p:blipFill>
          <a:blip r:embed="rId6"/>
          <a:srcRect/>
          <a:stretch>
            <a:fillRect/>
          </a:stretch>
        </p:blipFill>
        <p:spPr bwMode="auto">
          <a:xfrm>
            <a:off x="1030288" y="4435475"/>
            <a:ext cx="2470150" cy="312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5849" name="Picture 9"/>
          <p:cNvPicPr>
            <a:picLocks noChangeAspect="1" noChangeArrowheads="1"/>
          </p:cNvPicPr>
          <p:nvPr/>
        </p:nvPicPr>
        <p:blipFill>
          <a:blip r:embed="rId7"/>
          <a:srcRect/>
          <a:stretch>
            <a:fillRect/>
          </a:stretch>
        </p:blipFill>
        <p:spPr bwMode="auto">
          <a:xfrm>
            <a:off x="4464050" y="852488"/>
            <a:ext cx="4356100" cy="3419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5850" name="Picture 10"/>
          <p:cNvPicPr>
            <a:picLocks noChangeAspect="1" noChangeArrowheads="1"/>
          </p:cNvPicPr>
          <p:nvPr/>
        </p:nvPicPr>
        <p:blipFill>
          <a:blip r:embed="rId8"/>
          <a:srcRect/>
          <a:stretch>
            <a:fillRect/>
          </a:stretch>
        </p:blipFill>
        <p:spPr bwMode="auto">
          <a:xfrm>
            <a:off x="4932363" y="4411663"/>
            <a:ext cx="2879725" cy="336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2"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5123" name="Rectangle 3"/>
          <p:cNvSpPr>
            <a:spLocks noChangeArrowheads="1"/>
          </p:cNvSpPr>
          <p:nvPr/>
        </p:nvSpPr>
        <p:spPr bwMode="auto">
          <a:xfrm>
            <a:off x="107950" y="260350"/>
            <a:ext cx="8928100" cy="561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42900" indent="-339725" algn="just">
              <a:spcBef>
                <a:spcPts val="6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sl-SI" sz="2000" i="1" dirty="0">
              <a:solidFill>
                <a:srgbClr val="00FF00"/>
              </a:solidFill>
              <a:latin typeface="Trebuchet MS" charset="0"/>
              <a:ea typeface="ＭＳ Ｐゴシック" charset="0"/>
            </a:endParaRPr>
          </a:p>
          <a:p>
            <a:pPr marL="342900" indent="-339725" algn="just">
              <a:spcBef>
                <a:spcPts val="6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sl-SI" sz="2400" i="1" dirty="0">
                <a:solidFill>
                  <a:schemeClr val="tx1"/>
                </a:solidFill>
                <a:latin typeface="Trebuchet MS" charset="0"/>
                <a:ea typeface="ＭＳ Ｐゴシック" charset="0"/>
              </a:rPr>
              <a:t>WP 4.1 Definizione delle aree ed esame della situazione esistente</a:t>
            </a:r>
          </a:p>
          <a:p>
            <a:pPr marL="342900" indent="-339725" algn="just">
              <a:spcBef>
                <a:spcPts val="6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sl-SI" sz="2400" i="1" dirty="0">
                <a:solidFill>
                  <a:schemeClr val="tx1"/>
                </a:solidFill>
                <a:latin typeface="Trebuchet MS" charset="0"/>
                <a:ea typeface="ＭＳ Ｐゴシック" charset="0"/>
              </a:rPr>
              <a:t>WP 4.2 Raccolta dati meteorologici e ambientali relativi alle emissioni in ambiti portuali</a:t>
            </a:r>
          </a:p>
          <a:p>
            <a:pPr marL="342900" indent="-339725" algn="just">
              <a:spcBef>
                <a:spcPts val="6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sl-SI" sz="2400" i="1" dirty="0">
                <a:solidFill>
                  <a:schemeClr val="tx1"/>
                </a:solidFill>
                <a:latin typeface="Trebuchet MS" charset="0"/>
                <a:ea typeface="ＭＳ Ｐゴシック" charset="0"/>
              </a:rPr>
              <a:t>WP 4.3  Individuazione dei modelli di applicazione</a:t>
            </a:r>
          </a:p>
          <a:p>
            <a:pPr marL="342900" indent="-339725" algn="just">
              <a:spcBef>
                <a:spcPts val="6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sl-SI" sz="2400" i="1" dirty="0">
                <a:solidFill>
                  <a:schemeClr val="tx1"/>
                </a:solidFill>
                <a:latin typeface="Trebuchet MS" charset="0"/>
                <a:ea typeface="ＭＳ Ｐゴシック" charset="0"/>
              </a:rPr>
              <a:t>WP 4.4  Definizione di un modello concettuale comune</a:t>
            </a:r>
          </a:p>
          <a:p>
            <a:pPr marL="342900" indent="-339725" algn="just">
              <a:spcBef>
                <a:spcPts val="6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sl-SI" sz="2400" i="1" dirty="0">
                <a:solidFill>
                  <a:schemeClr val="tx1"/>
                </a:solidFill>
                <a:latin typeface="Trebuchet MS" charset="0"/>
                <a:ea typeface="ＭＳ Ｐゴシック" charset="0"/>
              </a:rPr>
              <a:t>WP 4.5 Raccolta dati integrativi e interpretazione delle lacune informative per il modello diffusivo</a:t>
            </a:r>
          </a:p>
          <a:p>
            <a:pPr marL="342900" indent="-339725" algn="just">
              <a:spcBef>
                <a:spcPts val="6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sl-SI" sz="2400" i="1" dirty="0">
                <a:solidFill>
                  <a:schemeClr val="tx1"/>
                </a:solidFill>
                <a:latin typeface="Trebuchet MS" charset="0"/>
                <a:ea typeface="ＭＳ Ｐゴシック" charset="0"/>
              </a:rPr>
              <a:t>WP 4.6 Definizione di un modello diffusivo sulla base delle informazioni disponibili con individuazione dei gap conoscitivi</a:t>
            </a:r>
          </a:p>
          <a:p>
            <a:pPr marL="342900" indent="-339725" algn="just">
              <a:spcBef>
                <a:spcPts val="6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sl-SI" sz="2400" i="1" dirty="0">
                <a:solidFill>
                  <a:schemeClr val="tx1"/>
                </a:solidFill>
                <a:latin typeface="Trebuchet MS" charset="0"/>
                <a:ea typeface="ＭＳ Ｐゴシック" charset="0"/>
              </a:rPr>
              <a:t>WP 4.7 Proposta di policy per la gestione delle emissioni nel ambito portuale, definizione delle linee guida comuni</a:t>
            </a:r>
          </a:p>
          <a:p>
            <a:pPr marL="342900" indent="-339725" algn="just">
              <a:spcBef>
                <a:spcPts val="6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sl-SI" sz="2400" i="1" dirty="0">
              <a:solidFill>
                <a:srgbClr val="000000"/>
              </a:solidFill>
              <a:latin typeface="Trebuchet MS" charset="0"/>
              <a:ea typeface="ＭＳ Ｐゴシック" charset="0"/>
            </a:endParaRPr>
          </a:p>
          <a:p>
            <a:pPr marL="360363" lvl="1" indent="-358775" algn="just">
              <a:spcBef>
                <a:spcPts val="6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sl-SI" sz="2400" i="1" dirty="0">
              <a:solidFill>
                <a:srgbClr val="000000"/>
              </a:solidFill>
              <a:latin typeface="Trebuchet MS" charset="0"/>
              <a:ea typeface="ＭＳ Ｐゴシック" charset="0"/>
            </a:endParaRPr>
          </a:p>
        </p:txBody>
      </p:sp>
      <p:sp>
        <p:nvSpPr>
          <p:cNvPr id="5124" name="Rectangle 4"/>
          <p:cNvSpPr>
            <a:spLocks noChangeArrowheads="1"/>
          </p:cNvSpPr>
          <p:nvPr/>
        </p:nvSpPr>
        <p:spPr bwMode="auto">
          <a:xfrm>
            <a:off x="107950" y="33338"/>
            <a:ext cx="8820150" cy="57626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600" dirty="0">
                <a:solidFill>
                  <a:srgbClr val="FFFF00"/>
                </a:solidFill>
                <a:latin typeface="Trebuchet MS" charset="0"/>
                <a:ea typeface="ＭＳ Ｐゴシック" charset="0"/>
              </a:rPr>
              <a:t>WP 4</a:t>
            </a:r>
          </a:p>
        </p:txBody>
      </p:sp>
      <p:sp>
        <p:nvSpPr>
          <p:cNvPr id="5125" name="Rectangle 5"/>
          <p:cNvSpPr>
            <a:spLocks noChangeArrowheads="1"/>
          </p:cNvSpPr>
          <p:nvPr/>
        </p:nvSpPr>
        <p:spPr bwMode="auto">
          <a:xfrm>
            <a:off x="288925" y="6197600"/>
            <a:ext cx="8351838"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p>
        </p:txBody>
      </p:sp>
      <p:pic>
        <p:nvPicPr>
          <p:cNvPr id="5126"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6866"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36867" name="Rectangle 3"/>
          <p:cNvSpPr>
            <a:spLocks noChangeArrowheads="1"/>
          </p:cNvSpPr>
          <p:nvPr/>
        </p:nvSpPr>
        <p:spPr bwMode="auto">
          <a:xfrm>
            <a:off x="179388" y="4500563"/>
            <a:ext cx="8640762" cy="1160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algn="just" eaLnBrk="1" hangingPunct="1">
              <a:buClrTx/>
              <a:buFontTx/>
              <a:buNone/>
              <a:defRPr/>
            </a:pPr>
            <a:r>
              <a:rPr lang="sl-SI" altLang="it-IT" sz="1800" smtClean="0">
                <a:solidFill>
                  <a:srgbClr val="000000"/>
                </a:solidFill>
                <a:latin typeface="Trebuchet MS" pitchFamily="34" charset="0"/>
                <a:cs typeface="Arial" pitchFamily="34" charset="0"/>
              </a:rPr>
              <a:t>I valori di PM10 per il </a:t>
            </a:r>
            <a:r>
              <a:rPr lang="sl-SI" altLang="it-IT" sz="1800" smtClean="0">
                <a:solidFill>
                  <a:srgbClr val="FF0000"/>
                </a:solidFill>
                <a:latin typeface="Trebuchet MS" pitchFamily="34" charset="0"/>
                <a:cs typeface="Arial" pitchFamily="34" charset="0"/>
              </a:rPr>
              <a:t>Porto di Chioggia</a:t>
            </a:r>
            <a:r>
              <a:rPr lang="sl-SI" altLang="it-IT" sz="1800" smtClean="0">
                <a:solidFill>
                  <a:srgbClr val="000000"/>
                </a:solidFill>
                <a:latin typeface="Trebuchet MS" pitchFamily="34" charset="0"/>
                <a:cs typeface="Arial" pitchFamily="34" charset="0"/>
              </a:rPr>
              <a:t> usando il modello AUSTAL2000, a sinistra le massime giornaliere, a destra le medie annuali. (unità μg/m</a:t>
            </a:r>
            <a:r>
              <a:rPr lang="sl-SI" altLang="it-IT" sz="1800" baseline="56000" smtClean="0">
                <a:solidFill>
                  <a:srgbClr val="000000"/>
                </a:solidFill>
                <a:latin typeface="Trebuchet MS" pitchFamily="34" charset="0"/>
                <a:cs typeface="Arial" pitchFamily="34" charset="0"/>
              </a:rPr>
              <a:t>3</a:t>
            </a:r>
            <a:r>
              <a:rPr lang="sl-SI" altLang="it-IT" sz="1800" smtClean="0">
                <a:solidFill>
                  <a:srgbClr val="000000"/>
                </a:solidFill>
                <a:latin typeface="Trebuchet MS" pitchFamily="34" charset="0"/>
                <a:cs typeface="Arial" pitchFamily="34" charset="0"/>
              </a:rPr>
              <a:t>). I modelli per il porto di Chioggia sono stati studiati solo con il modello AUSTAL2000, perché il terreno è semplice e i risultati sono credibili e soddisfacenti.</a:t>
            </a:r>
          </a:p>
        </p:txBody>
      </p:sp>
      <p:sp>
        <p:nvSpPr>
          <p:cNvPr id="36868" name="Rectangle 4"/>
          <p:cNvSpPr>
            <a:spLocks noChangeArrowheads="1"/>
          </p:cNvSpPr>
          <p:nvPr/>
        </p:nvSpPr>
        <p:spPr bwMode="auto">
          <a:xfrm>
            <a:off x="0" y="188913"/>
            <a:ext cx="8820150" cy="53022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labny" charset="0"/>
                <a:ea typeface="ＭＳ Ｐゴシック" charset="0"/>
              </a:rPr>
              <a:t>4.3 Individuazione dei modelli di applicazione</a:t>
            </a:r>
          </a:p>
        </p:txBody>
      </p:sp>
      <p:sp>
        <p:nvSpPr>
          <p:cNvPr id="36869"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36870"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6871" name="Picture 7"/>
          <p:cNvPicPr>
            <a:picLocks noChangeAspect="1" noChangeArrowheads="1"/>
          </p:cNvPicPr>
          <p:nvPr/>
        </p:nvPicPr>
        <p:blipFill>
          <a:blip r:embed="rId5"/>
          <a:srcRect/>
          <a:stretch>
            <a:fillRect/>
          </a:stretch>
        </p:blipFill>
        <p:spPr bwMode="auto">
          <a:xfrm>
            <a:off x="179388" y="850900"/>
            <a:ext cx="4321175" cy="3328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6872" name="Picture 8"/>
          <p:cNvPicPr>
            <a:picLocks noChangeAspect="1" noChangeArrowheads="1"/>
          </p:cNvPicPr>
          <p:nvPr/>
        </p:nvPicPr>
        <p:blipFill>
          <a:blip r:embed="rId6"/>
          <a:srcRect/>
          <a:stretch>
            <a:fillRect/>
          </a:stretch>
        </p:blipFill>
        <p:spPr bwMode="auto">
          <a:xfrm>
            <a:off x="4589463" y="858838"/>
            <a:ext cx="4140200" cy="327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7890"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37891" name="Rectangle 3"/>
          <p:cNvSpPr>
            <a:spLocks noChangeArrowheads="1"/>
          </p:cNvSpPr>
          <p:nvPr/>
        </p:nvSpPr>
        <p:spPr bwMode="auto">
          <a:xfrm>
            <a:off x="250825" y="1268413"/>
            <a:ext cx="8569325"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400">
                <a:solidFill>
                  <a:srgbClr val="000000"/>
                </a:solidFill>
                <a:latin typeface="Trebuchet MS" charset="0"/>
                <a:ea typeface="ＭＳ Ｐゴシック" charset="0"/>
                <a:cs typeface="Arial" charset="0"/>
              </a:rPr>
              <a:t>Per ottenere i fattori d'emissione derivanti dalle navi nel porto viene usato il metodo descritto nel documento</a:t>
            </a:r>
            <a:r>
              <a:rPr lang="sl-SI" sz="2400">
                <a:solidFill>
                  <a:srgbClr val="00FF00"/>
                </a:solidFill>
                <a:latin typeface="Trebuchet MS" charset="0"/>
                <a:ea typeface="ＭＳ Ｐゴシック" charset="0"/>
                <a:cs typeface="Arial" charset="0"/>
              </a:rPr>
              <a:t> </a:t>
            </a:r>
            <a:r>
              <a:rPr lang="sl-SI" sz="2400">
                <a:solidFill>
                  <a:srgbClr val="000000"/>
                </a:solidFill>
                <a:latin typeface="Trebuchet MS" charset="0"/>
                <a:ea typeface="ＭＳ Ｐゴシック" charset="0"/>
                <a:cs typeface="Arial" charset="0"/>
              </a:rPr>
              <a:t>Methodologies for estimating shipping emissions in the Netherlands, paragrafo 3.</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l-SI" sz="2400">
              <a:solidFill>
                <a:srgbClr val="000000"/>
              </a:solidFill>
              <a:latin typeface="Trebuchet MS" charset="0"/>
              <a:ea typeface="ＭＳ Ｐゴシック" charset="0"/>
              <a:cs typeface="Arial"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400">
                <a:solidFill>
                  <a:srgbClr val="000000"/>
                </a:solidFill>
                <a:latin typeface="Trebuchet MS" charset="0"/>
                <a:ea typeface="ＭＳ Ｐゴシック" charset="0"/>
                <a:cs typeface="Arial" charset="0"/>
              </a:rPr>
              <a:t>Si prende in considerazione (dati input):</a:t>
            </a:r>
          </a:p>
          <a:p>
            <a:pPr>
              <a:buSzPct val="45000"/>
              <a:buFont typeface="Wingdings"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400">
                <a:solidFill>
                  <a:srgbClr val="000000"/>
                </a:solidFill>
                <a:latin typeface="Trebuchet MS" charset="0"/>
                <a:ea typeface="ＭＳ Ｐゴシック" charset="0"/>
                <a:cs typeface="Arial" charset="0"/>
              </a:rPr>
              <a:t> tipo di nave, </a:t>
            </a:r>
          </a:p>
          <a:p>
            <a:pPr>
              <a:buSzPct val="45000"/>
              <a:buFont typeface="Wingdings"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400">
                <a:solidFill>
                  <a:srgbClr val="000000"/>
                </a:solidFill>
                <a:latin typeface="Trebuchet MS" charset="0"/>
                <a:ea typeface="ＭＳ Ｐゴシック" charset="0"/>
                <a:cs typeface="Arial" charset="0"/>
              </a:rPr>
              <a:t> tipo di carico</a:t>
            </a:r>
          </a:p>
          <a:p>
            <a:pPr>
              <a:buSzPct val="45000"/>
              <a:buFont typeface="Wingdings"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400">
                <a:solidFill>
                  <a:srgbClr val="000000"/>
                </a:solidFill>
                <a:latin typeface="Trebuchet MS" charset="0"/>
                <a:ea typeface="ＭＳ Ｐゴシック" charset="0"/>
                <a:cs typeface="Arial" charset="0"/>
              </a:rPr>
              <a:t> dati meteorologici.</a:t>
            </a:r>
          </a:p>
        </p:txBody>
      </p:sp>
      <p:sp>
        <p:nvSpPr>
          <p:cNvPr id="37892" name="Rectangle 4"/>
          <p:cNvSpPr>
            <a:spLocks noChangeArrowheads="1"/>
          </p:cNvSpPr>
          <p:nvPr/>
        </p:nvSpPr>
        <p:spPr bwMode="auto">
          <a:xfrm>
            <a:off x="0" y="188913"/>
            <a:ext cx="8820150" cy="890587"/>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labny" charset="0"/>
                <a:ea typeface="ＭＳ Ｐゴシック" charset="0"/>
              </a:rPr>
              <a:t>4.3 Individuazione dei modelli di applicazione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Le emissioni e i fattori di emissione derivanti dalle navi</a:t>
            </a:r>
          </a:p>
        </p:txBody>
      </p:sp>
      <p:sp>
        <p:nvSpPr>
          <p:cNvPr id="37893"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37894"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8914"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38915" name="Rectangle 3"/>
          <p:cNvSpPr>
            <a:spLocks noChangeArrowheads="1"/>
          </p:cNvSpPr>
          <p:nvPr/>
        </p:nvSpPr>
        <p:spPr bwMode="auto">
          <a:xfrm>
            <a:off x="0" y="188913"/>
            <a:ext cx="8820150" cy="890587"/>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labny" charset="0"/>
                <a:ea typeface="ＭＳ Ｐゴシック" charset="0"/>
              </a:rPr>
              <a:t>4.3 Individuazione dei modelli di applicazione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Le emissioni e i fattori di emissione derivanti dalle navi</a:t>
            </a:r>
          </a:p>
        </p:txBody>
      </p:sp>
      <p:sp>
        <p:nvSpPr>
          <p:cNvPr id="38916" name="Rectangle 4"/>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38917" name="Picture 5"/>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38918" name="Group 6"/>
          <p:cNvGraphicFramePr>
            <a:graphicFrameLocks noGrp="1"/>
          </p:cNvGraphicFramePr>
          <p:nvPr/>
        </p:nvGraphicFramePr>
        <p:xfrm>
          <a:off x="34925" y="1260475"/>
          <a:ext cx="9109075" cy="4319588"/>
        </p:xfrm>
        <a:graphic>
          <a:graphicData uri="http://schemas.openxmlformats.org/drawingml/2006/table">
            <a:tbl>
              <a:tblPr/>
              <a:tblGrid>
                <a:gridCol w="1330060"/>
                <a:gridCol w="707336"/>
                <a:gridCol w="893831"/>
                <a:gridCol w="892150"/>
                <a:gridCol w="895511"/>
                <a:gridCol w="893831"/>
                <a:gridCol w="892150"/>
                <a:gridCol w="893831"/>
                <a:gridCol w="892151"/>
                <a:gridCol w="818224"/>
              </a:tblGrid>
              <a:tr h="1798637">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PM10</a:t>
                      </a:r>
                    </a:p>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(ton/year)</a:t>
                      </a:r>
                    </a:p>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a:t>
                      </a:r>
                    </a:p>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port</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oil tankers</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chemical and others tankers</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bulk carriers</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container ships</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general cargo ships</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refers</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ferries and ro-ro ships</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other</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TOTAL</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r h="630238">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KOPER</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11,26</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1,23</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11,18</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14,4</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1,68</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8,08</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1,06</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1" i="0" u="none" strike="noStrike" cap="none" normalizeH="0" baseline="0">
                          <a:ln>
                            <a:noFill/>
                          </a:ln>
                          <a:solidFill>
                            <a:srgbClr val="000000"/>
                          </a:solidFill>
                          <a:effectLst/>
                          <a:latin typeface="Arial" charset="0"/>
                          <a:ea typeface="ＭＳ Ｐゴシック" charset="0"/>
                          <a:cs typeface="Arial Unicode MS" charset="0"/>
                        </a:rPr>
                        <a:t>48,91</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630238">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VENEZIA</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27,31</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19,94</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6,32</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12,18</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10,32</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1,95</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37,29</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0,8</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1" i="0" u="none" strike="noStrike" cap="none" normalizeH="0" baseline="0">
                          <a:ln>
                            <a:noFill/>
                          </a:ln>
                          <a:solidFill>
                            <a:srgbClr val="000000"/>
                          </a:solidFill>
                          <a:effectLst/>
                          <a:latin typeface="Arial" charset="0"/>
                          <a:ea typeface="ＭＳ Ｐゴシック" charset="0"/>
                          <a:cs typeface="Arial Unicode MS" charset="0"/>
                        </a:rPr>
                        <a:t>116,1</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630238">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TRIESTE</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74,83</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1,91</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0,71</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12,71</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3,08</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92,05</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0,03</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1" i="0" u="none" strike="noStrike" cap="none" normalizeH="0" baseline="0">
                          <a:ln>
                            <a:noFill/>
                          </a:ln>
                          <a:solidFill>
                            <a:srgbClr val="000000"/>
                          </a:solidFill>
                          <a:effectLst/>
                          <a:latin typeface="Arial" charset="0"/>
                          <a:ea typeface="ＭＳ Ｐゴシック" charset="0"/>
                          <a:cs typeface="Arial Unicode MS" charset="0"/>
                        </a:rPr>
                        <a:t>185,32</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630238">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CHIOGGIA</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8,21</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0" i="0" u="none" strike="noStrike" cap="none" normalizeH="0" baseline="0">
                          <a:ln>
                            <a:noFill/>
                          </a:ln>
                          <a:solidFill>
                            <a:srgbClr val="000000"/>
                          </a:solidFill>
                          <a:effectLst/>
                          <a:latin typeface="Arial" charset="0"/>
                          <a:ea typeface="ＭＳ Ｐゴシック" charset="0"/>
                          <a:cs typeface="Arial Unicode MS" charset="0"/>
                        </a:rPr>
                        <a:t>0,43</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sl-SI" sz="1600" b="1" i="0" u="none" strike="noStrike" cap="none" normalizeH="0" baseline="0" dirty="0">
                          <a:ln>
                            <a:noFill/>
                          </a:ln>
                          <a:solidFill>
                            <a:srgbClr val="000000"/>
                          </a:solidFill>
                          <a:effectLst/>
                          <a:latin typeface="Arial" charset="0"/>
                          <a:ea typeface="ＭＳ Ｐゴシック" charset="0"/>
                          <a:cs typeface="Arial Unicode MS" charset="0"/>
                        </a:rPr>
                        <a:t>8,64</a:t>
                      </a:r>
                    </a:p>
                  </a:txBody>
                  <a:tcPr marL="90006" marR="90006" marT="60912"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9938"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39939" name="Rectangle 3"/>
          <p:cNvSpPr>
            <a:spLocks noChangeArrowheads="1"/>
          </p:cNvSpPr>
          <p:nvPr/>
        </p:nvSpPr>
        <p:spPr bwMode="auto">
          <a:xfrm>
            <a:off x="179388" y="4797425"/>
            <a:ext cx="8461375"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r>
              <a:rPr lang="sl-SI" altLang="it-IT" smtClean="0">
                <a:solidFill>
                  <a:srgbClr val="000000"/>
                </a:solidFill>
                <a:latin typeface="Trebuchet MS" pitchFamily="34" charset="0"/>
                <a:cs typeface="Arial" pitchFamily="34" charset="0"/>
              </a:rPr>
              <a:t>Modello delle emissioni dalle navi da crociera a Margera; le massime giornaliere a sinistra e le medie annuali a destra.</a:t>
            </a:r>
            <a:r>
              <a:rPr lang="it-IT" altLang="it-IT" smtClean="0">
                <a:solidFill>
                  <a:srgbClr val="000000"/>
                </a:solidFill>
              </a:rPr>
              <a:t> (unità μg/m</a:t>
            </a:r>
            <a:r>
              <a:rPr lang="it-IT" altLang="it-IT" baseline="30000" smtClean="0">
                <a:solidFill>
                  <a:srgbClr val="000000"/>
                </a:solidFill>
              </a:rPr>
              <a:t>3</a:t>
            </a:r>
            <a:r>
              <a:rPr lang="it-IT" altLang="it-IT" smtClean="0">
                <a:solidFill>
                  <a:srgbClr val="000000"/>
                </a:solidFill>
              </a:rPr>
              <a:t>)</a:t>
            </a:r>
            <a:r>
              <a:rPr lang="sl-SI" altLang="it-IT" smtClean="0">
                <a:solidFill>
                  <a:srgbClr val="000000"/>
                </a:solidFill>
                <a:latin typeface="Trebuchet MS" pitchFamily="34" charset="0"/>
                <a:cs typeface="Arial" pitchFamily="34" charset="0"/>
              </a:rPr>
              <a:t>  </a:t>
            </a:r>
          </a:p>
        </p:txBody>
      </p:sp>
      <p:sp>
        <p:nvSpPr>
          <p:cNvPr id="39940" name="Rectangle 4"/>
          <p:cNvSpPr>
            <a:spLocks noChangeArrowheads="1"/>
          </p:cNvSpPr>
          <p:nvPr/>
        </p:nvSpPr>
        <p:spPr bwMode="auto">
          <a:xfrm>
            <a:off x="0" y="188913"/>
            <a:ext cx="8820150" cy="890587"/>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labny" charset="0"/>
                <a:ea typeface="ＭＳ Ｐゴシック" charset="0"/>
              </a:rPr>
              <a:t>4.3 Individuazione dei modelli di applicazione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Le emissioni e i fattori di emissione derivanti dalle navi</a:t>
            </a:r>
          </a:p>
        </p:txBody>
      </p:sp>
      <p:sp>
        <p:nvSpPr>
          <p:cNvPr id="39941"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39942"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9943" name="Picture 7"/>
          <p:cNvPicPr>
            <a:picLocks noChangeAspect="1" noChangeArrowheads="1"/>
          </p:cNvPicPr>
          <p:nvPr/>
        </p:nvPicPr>
        <p:blipFill>
          <a:blip r:embed="rId5"/>
          <a:srcRect/>
          <a:stretch>
            <a:fillRect/>
          </a:stretch>
        </p:blipFill>
        <p:spPr bwMode="auto">
          <a:xfrm>
            <a:off x="179388" y="1268413"/>
            <a:ext cx="4133850" cy="350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9944" name="Picture 8"/>
          <p:cNvPicPr>
            <a:picLocks noChangeAspect="1" noChangeArrowheads="1"/>
          </p:cNvPicPr>
          <p:nvPr/>
        </p:nvPicPr>
        <p:blipFill>
          <a:blip r:embed="rId6"/>
          <a:srcRect/>
          <a:stretch>
            <a:fillRect/>
          </a:stretch>
        </p:blipFill>
        <p:spPr bwMode="auto">
          <a:xfrm>
            <a:off x="4541838" y="1268413"/>
            <a:ext cx="4025900" cy="350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482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268413"/>
            <a:ext cx="1819275" cy="334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27"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268413"/>
            <a:ext cx="1828800"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62"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40963" name="Rectangle 3"/>
          <p:cNvSpPr>
            <a:spLocks noChangeArrowheads="1"/>
          </p:cNvSpPr>
          <p:nvPr/>
        </p:nvSpPr>
        <p:spPr bwMode="auto">
          <a:xfrm>
            <a:off x="179388" y="4292600"/>
            <a:ext cx="8640762" cy="151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endParaRPr lang="sl-SI" altLang="it-IT" sz="2600" smtClean="0">
              <a:solidFill>
                <a:srgbClr val="000000"/>
              </a:solidFill>
              <a:cs typeface="Arial" pitchFamily="34" charset="0"/>
            </a:endParaRPr>
          </a:p>
          <a:p>
            <a:pPr eaLnBrk="1" hangingPunct="1">
              <a:buClrTx/>
              <a:buFontTx/>
              <a:buNone/>
              <a:defRPr/>
            </a:pPr>
            <a:r>
              <a:rPr lang="sl-SI" altLang="it-IT" smtClean="0">
                <a:solidFill>
                  <a:srgbClr val="000000"/>
                </a:solidFill>
                <a:latin typeface="Trebuchet MS" pitchFamily="34" charset="0"/>
                <a:cs typeface="Arial" pitchFamily="34" charset="0"/>
              </a:rPr>
              <a:t>Modello delle emissione delle navi nel Porto di Venezia; le massime giornaliere a sinistra e le medie annuali a destra.</a:t>
            </a:r>
            <a:r>
              <a:rPr lang="it-IT" altLang="it-IT" smtClean="0">
                <a:solidFill>
                  <a:srgbClr val="000000"/>
                </a:solidFill>
              </a:rPr>
              <a:t> (unità μg/m</a:t>
            </a:r>
            <a:r>
              <a:rPr lang="it-IT" altLang="it-IT" baseline="30000" smtClean="0">
                <a:solidFill>
                  <a:srgbClr val="000000"/>
                </a:solidFill>
              </a:rPr>
              <a:t>3</a:t>
            </a:r>
            <a:r>
              <a:rPr lang="it-IT" altLang="it-IT" smtClean="0">
                <a:solidFill>
                  <a:srgbClr val="000000"/>
                </a:solidFill>
              </a:rPr>
              <a:t>)</a:t>
            </a:r>
            <a:r>
              <a:rPr lang="sl-SI" altLang="it-IT" smtClean="0">
                <a:solidFill>
                  <a:srgbClr val="000000"/>
                </a:solidFill>
                <a:latin typeface="Trebuchet MS" pitchFamily="34" charset="0"/>
                <a:cs typeface="Arial" pitchFamily="34" charset="0"/>
              </a:rPr>
              <a:t>  </a:t>
            </a:r>
          </a:p>
        </p:txBody>
      </p:sp>
      <p:sp>
        <p:nvSpPr>
          <p:cNvPr id="40964" name="Rectangle 4"/>
          <p:cNvSpPr>
            <a:spLocks noChangeArrowheads="1"/>
          </p:cNvSpPr>
          <p:nvPr/>
        </p:nvSpPr>
        <p:spPr bwMode="auto">
          <a:xfrm>
            <a:off x="0" y="188913"/>
            <a:ext cx="8820150" cy="890587"/>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labny" charset="0"/>
                <a:ea typeface="ＭＳ Ｐゴシック" charset="0"/>
              </a:rPr>
              <a:t>4.3 Individuazione dei modelli di applicazione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Le emissioni e i fattori di emissione derivanti dalle navi</a:t>
            </a:r>
          </a:p>
        </p:txBody>
      </p:sp>
      <p:sp>
        <p:nvSpPr>
          <p:cNvPr id="40965"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40966"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67" name="Picture 7"/>
          <p:cNvPicPr>
            <a:picLocks noChangeAspect="1" noChangeArrowheads="1"/>
          </p:cNvPicPr>
          <p:nvPr/>
        </p:nvPicPr>
        <p:blipFill>
          <a:blip r:embed="rId5"/>
          <a:srcRect/>
          <a:stretch>
            <a:fillRect/>
          </a:stretch>
        </p:blipFill>
        <p:spPr bwMode="auto">
          <a:xfrm>
            <a:off x="179388" y="1203325"/>
            <a:ext cx="4067175" cy="3219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68" name="Picture 8"/>
          <p:cNvPicPr>
            <a:picLocks noChangeAspect="1" noChangeArrowheads="1"/>
          </p:cNvPicPr>
          <p:nvPr/>
        </p:nvPicPr>
        <p:blipFill>
          <a:blip r:embed="rId6"/>
          <a:srcRect/>
          <a:stretch>
            <a:fillRect/>
          </a:stretch>
        </p:blipFill>
        <p:spPr bwMode="auto">
          <a:xfrm>
            <a:off x="4503738" y="1203325"/>
            <a:ext cx="4068762" cy="322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585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196975"/>
            <a:ext cx="1819275" cy="334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85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538" y="1196975"/>
            <a:ext cx="1828800" cy="325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41986" name="Rectangle 2"/>
          <p:cNvSpPr>
            <a:spLocks noChangeArrowheads="1"/>
          </p:cNvSpPr>
          <p:nvPr/>
        </p:nvSpPr>
        <p:spPr bwMode="auto">
          <a:xfrm>
            <a:off x="0" y="188913"/>
            <a:ext cx="8820150" cy="890587"/>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labny" charset="0"/>
                <a:ea typeface="ＭＳ Ｐゴシック" charset="0"/>
              </a:rPr>
              <a:t>4.3 Individuazione dei modelli di applicazione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Le emissioni e i fattori di emissione derivanti dalle navi</a:t>
            </a:r>
          </a:p>
        </p:txBody>
      </p:sp>
      <p:sp>
        <p:nvSpPr>
          <p:cNvPr id="41987" name="Rectangle 3"/>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41988" name="Picture 4"/>
          <p:cNvPicPr>
            <a:picLocks noChangeAspect="1" noChangeArrowheads="1"/>
          </p:cNvPicPr>
          <p:nvPr/>
        </p:nvPicPr>
        <p:blipFill>
          <a:blip r:embed="rId3"/>
          <a:srcRect/>
          <a:stretch>
            <a:fillRect/>
          </a:stretch>
        </p:blipFill>
        <p:spPr bwMode="auto">
          <a:xfrm>
            <a:off x="4673600" y="3076575"/>
            <a:ext cx="4016375" cy="157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989" name="Picture 5"/>
          <p:cNvPicPr>
            <a:picLocks noChangeAspect="1" noChangeArrowheads="1"/>
          </p:cNvPicPr>
          <p:nvPr/>
        </p:nvPicPr>
        <p:blipFill>
          <a:blip r:embed="rId4"/>
          <a:srcRect/>
          <a:stretch>
            <a:fillRect/>
          </a:stretch>
        </p:blipFill>
        <p:spPr bwMode="auto">
          <a:xfrm>
            <a:off x="288925" y="1260475"/>
            <a:ext cx="4121150" cy="3419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990" name="Picture 6"/>
          <p:cNvPicPr>
            <a:picLocks noChangeAspect="1" noChangeArrowheads="1"/>
          </p:cNvPicPr>
          <p:nvPr/>
        </p:nvPicPr>
        <p:blipFill>
          <a:blip r:embed="rId5"/>
          <a:srcRect/>
          <a:stretch>
            <a:fillRect/>
          </a:stretch>
        </p:blipFill>
        <p:spPr bwMode="auto">
          <a:xfrm>
            <a:off x="4572000" y="1260475"/>
            <a:ext cx="4181475" cy="3414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991" name="Rectangle 7"/>
          <p:cNvSpPr>
            <a:spLocks noChangeArrowheads="1"/>
          </p:cNvSpPr>
          <p:nvPr/>
        </p:nvSpPr>
        <p:spPr bwMode="auto">
          <a:xfrm>
            <a:off x="179388" y="4797425"/>
            <a:ext cx="8964612"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r>
              <a:rPr lang="sl-SI" altLang="it-IT" smtClean="0">
                <a:solidFill>
                  <a:srgbClr val="000000"/>
                </a:solidFill>
                <a:latin typeface="Trebuchet MS" pitchFamily="34" charset="0"/>
                <a:cs typeface="Arial" pitchFamily="34" charset="0"/>
              </a:rPr>
              <a:t>Il modello delle emissioni dalle navi in Koper (i valori massimi giornalieri a sinistra e le medie annuali a destra)</a:t>
            </a:r>
            <a:r>
              <a:rPr lang="it-IT" altLang="it-IT" smtClean="0">
                <a:solidFill>
                  <a:srgbClr val="000000"/>
                </a:solidFill>
              </a:rPr>
              <a:t> (unità μg/m</a:t>
            </a:r>
            <a:r>
              <a:rPr lang="it-IT" altLang="it-IT" baseline="30000" smtClean="0">
                <a:solidFill>
                  <a:srgbClr val="000000"/>
                </a:solidFill>
              </a:rPr>
              <a:t>3</a:t>
            </a:r>
            <a:r>
              <a:rPr lang="it-IT" altLang="it-IT" smtClean="0">
                <a:solidFill>
                  <a:srgbClr val="000000"/>
                </a:solidFill>
              </a:rPr>
              <a:t>)</a:t>
            </a:r>
            <a:r>
              <a:rPr lang="sl-SI" altLang="it-IT" smtClean="0">
                <a:solidFill>
                  <a:srgbClr val="000000"/>
                </a:solidFill>
                <a:latin typeface="Trebuchet MS" pitchFamily="34" charset="0"/>
                <a:cs typeface="Arial" pitchFamily="34" charset="0"/>
              </a:rPr>
              <a:t>  </a:t>
            </a:r>
          </a:p>
        </p:txBody>
      </p:sp>
      <p:pic>
        <p:nvPicPr>
          <p:cNvPr id="41992" name="Picture 8"/>
          <p:cNvPicPr>
            <a:picLocks noChangeAspect="1" noChangeArrowheads="1"/>
          </p:cNvPicPr>
          <p:nvPr/>
        </p:nvPicPr>
        <p:blipFill>
          <a:blip r:embed="rId6"/>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993" name="Picture 9"/>
          <p:cNvPicPr>
            <a:picLocks noChangeAspect="1" noChangeArrowheads="1"/>
          </p:cNvPicPr>
          <p:nvPr/>
        </p:nvPicPr>
        <p:blipFill>
          <a:blip r:embed="rId7"/>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6875"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1268413"/>
            <a:ext cx="1817688" cy="334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6876"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268413"/>
            <a:ext cx="1828800"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43010" name="Rectangle 2"/>
          <p:cNvSpPr>
            <a:spLocks noChangeArrowheads="1"/>
          </p:cNvSpPr>
          <p:nvPr/>
        </p:nvSpPr>
        <p:spPr bwMode="auto">
          <a:xfrm>
            <a:off x="0" y="188913"/>
            <a:ext cx="8820150" cy="890587"/>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labny" charset="0"/>
                <a:ea typeface="ＭＳ Ｐゴシック" charset="0"/>
              </a:rPr>
              <a:t>4.3 Individuazione dei modelli di applicazione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rial" charset="0"/>
                <a:ea typeface="ＭＳ Ｐゴシック" charset="0"/>
                <a:cs typeface="Arial" charset="0"/>
              </a:rPr>
              <a:t>Le emissioni e i fattori di emissione derivanti dalle navi</a:t>
            </a:r>
          </a:p>
        </p:txBody>
      </p:sp>
      <p:sp>
        <p:nvSpPr>
          <p:cNvPr id="43011" name="Rectangle 3"/>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43012" name="Picture 4"/>
          <p:cNvPicPr>
            <a:picLocks noChangeAspect="1" noChangeArrowheads="1"/>
          </p:cNvPicPr>
          <p:nvPr/>
        </p:nvPicPr>
        <p:blipFill>
          <a:blip r:embed="rId3"/>
          <a:srcRect/>
          <a:stretch>
            <a:fillRect/>
          </a:stretch>
        </p:blipFill>
        <p:spPr bwMode="auto">
          <a:xfrm>
            <a:off x="4673600" y="3076575"/>
            <a:ext cx="4016375" cy="157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3013" name="Rectangle 5"/>
          <p:cNvSpPr>
            <a:spLocks noChangeArrowheads="1"/>
          </p:cNvSpPr>
          <p:nvPr/>
        </p:nvSpPr>
        <p:spPr bwMode="auto">
          <a:xfrm>
            <a:off x="107950" y="4797425"/>
            <a:ext cx="9278938"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r>
              <a:rPr lang="sl-SI" altLang="it-IT" smtClean="0">
                <a:solidFill>
                  <a:srgbClr val="000000"/>
                </a:solidFill>
                <a:latin typeface="Trebuchet MS" pitchFamily="34" charset="0"/>
                <a:cs typeface="Arial" pitchFamily="34" charset="0"/>
              </a:rPr>
              <a:t>Il modello delle emissioni dalle navi nel Porto di Trieste (i valori massimi giornalieri a sinistra e le medie annuali a destra).</a:t>
            </a:r>
            <a:r>
              <a:rPr lang="sl-SI" altLang="it-IT" smtClean="0">
                <a:solidFill>
                  <a:srgbClr val="000000"/>
                </a:solidFill>
                <a:cs typeface="Arial" pitchFamily="34" charset="0"/>
              </a:rPr>
              <a:t> </a:t>
            </a:r>
            <a:r>
              <a:rPr lang="it-IT" altLang="it-IT" smtClean="0">
                <a:solidFill>
                  <a:srgbClr val="000000"/>
                </a:solidFill>
              </a:rPr>
              <a:t>(unità μg/m</a:t>
            </a:r>
            <a:r>
              <a:rPr lang="it-IT" altLang="it-IT" baseline="30000" smtClean="0">
                <a:solidFill>
                  <a:srgbClr val="000000"/>
                </a:solidFill>
              </a:rPr>
              <a:t>3</a:t>
            </a:r>
            <a:r>
              <a:rPr lang="it-IT" altLang="it-IT" smtClean="0">
                <a:solidFill>
                  <a:srgbClr val="000000"/>
                </a:solidFill>
              </a:rPr>
              <a:t>)</a:t>
            </a:r>
            <a:r>
              <a:rPr lang="sl-SI" altLang="it-IT" smtClean="0">
                <a:solidFill>
                  <a:srgbClr val="000000"/>
                </a:solidFill>
                <a:latin typeface="Trebuchet MS" pitchFamily="34" charset="0"/>
                <a:cs typeface="Arial" pitchFamily="34" charset="0"/>
              </a:rPr>
              <a:t> </a:t>
            </a:r>
            <a:endParaRPr lang="sl-SI" altLang="it-IT" smtClean="0">
              <a:solidFill>
                <a:srgbClr val="000000"/>
              </a:solidFill>
              <a:cs typeface="Arial" pitchFamily="34" charset="0"/>
            </a:endParaRPr>
          </a:p>
        </p:txBody>
      </p:sp>
      <p:pic>
        <p:nvPicPr>
          <p:cNvPr id="43014" name="Picture 6"/>
          <p:cNvPicPr>
            <a:picLocks noChangeAspect="1" noChangeArrowheads="1"/>
          </p:cNvPicPr>
          <p:nvPr/>
        </p:nvPicPr>
        <p:blipFill>
          <a:blip r:embed="rId4"/>
          <a:srcRect/>
          <a:stretch>
            <a:fillRect/>
          </a:stretch>
        </p:blipFill>
        <p:spPr bwMode="auto">
          <a:xfrm>
            <a:off x="360363" y="1216025"/>
            <a:ext cx="4140200" cy="346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3015" name="Picture 7"/>
          <p:cNvPicPr>
            <a:picLocks noChangeAspect="1" noChangeArrowheads="1"/>
          </p:cNvPicPr>
          <p:nvPr/>
        </p:nvPicPr>
        <p:blipFill>
          <a:blip r:embed="rId5"/>
          <a:srcRect/>
          <a:stretch>
            <a:fillRect/>
          </a:stretch>
        </p:blipFill>
        <p:spPr bwMode="auto">
          <a:xfrm>
            <a:off x="4540250" y="1260475"/>
            <a:ext cx="4098925" cy="3419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3016" name="Picture 8"/>
          <p:cNvPicPr>
            <a:picLocks noChangeAspect="1" noChangeArrowheads="1"/>
          </p:cNvPicPr>
          <p:nvPr/>
        </p:nvPicPr>
        <p:blipFill>
          <a:blip r:embed="rId6"/>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3017" name="Picture 9"/>
          <p:cNvPicPr>
            <a:picLocks noChangeAspect="1" noChangeArrowheads="1"/>
          </p:cNvPicPr>
          <p:nvPr/>
        </p:nvPicPr>
        <p:blipFill>
          <a:blip r:embed="rId7"/>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789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1196975"/>
            <a:ext cx="1817688" cy="334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790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3" y="1268413"/>
            <a:ext cx="1828800"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43010" name="Rectangle 2"/>
          <p:cNvSpPr>
            <a:spLocks noChangeArrowheads="1"/>
          </p:cNvSpPr>
          <p:nvPr/>
        </p:nvSpPr>
        <p:spPr bwMode="auto">
          <a:xfrm>
            <a:off x="0" y="188913"/>
            <a:ext cx="8820150" cy="890587"/>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labny" charset="0"/>
                <a:ea typeface="ＭＳ Ｐゴシック" charset="0"/>
              </a:rPr>
              <a:t>4.3 Individuazione dei modelli di applicazione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rial" charset="0"/>
                <a:ea typeface="ＭＳ Ｐゴシック" charset="0"/>
                <a:cs typeface="Arial" charset="0"/>
              </a:rPr>
              <a:t>Le emissioni e i fattori di emissione</a:t>
            </a:r>
          </a:p>
        </p:txBody>
      </p:sp>
      <p:sp>
        <p:nvSpPr>
          <p:cNvPr id="43011" name="Rectangle 3"/>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sp>
        <p:nvSpPr>
          <p:cNvPr id="43013" name="Rectangle 5"/>
          <p:cNvSpPr>
            <a:spLocks noChangeArrowheads="1"/>
          </p:cNvSpPr>
          <p:nvPr/>
        </p:nvSpPr>
        <p:spPr bwMode="auto">
          <a:xfrm>
            <a:off x="107950" y="4652963"/>
            <a:ext cx="9036050"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l-SI" sz="2400" dirty="0">
              <a:solidFill>
                <a:srgbClr val="000000"/>
              </a:solidFill>
              <a:latin typeface="Arial" charset="0"/>
              <a:ea typeface="ＭＳ Ｐゴシック" charset="0"/>
              <a:cs typeface="Arial" charset="0"/>
            </a:endParaRPr>
          </a:p>
        </p:txBody>
      </p:sp>
      <p:pic>
        <p:nvPicPr>
          <p:cNvPr id="43016" name="Picture 8"/>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3017" name="Picture 9"/>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13" name="Chart 12"/>
          <p:cNvGraphicFramePr>
            <a:graphicFrameLocks/>
          </p:cNvGraphicFramePr>
          <p:nvPr/>
        </p:nvGraphicFramePr>
        <p:xfrm>
          <a:off x="827584" y="1628800"/>
          <a:ext cx="7128792" cy="396044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4034"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44035" name="Rectangle 3"/>
          <p:cNvSpPr>
            <a:spLocks noChangeArrowheads="1"/>
          </p:cNvSpPr>
          <p:nvPr/>
        </p:nvSpPr>
        <p:spPr bwMode="auto">
          <a:xfrm>
            <a:off x="360363" y="908050"/>
            <a:ext cx="8459787" cy="4897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400" dirty="0">
                <a:solidFill>
                  <a:srgbClr val="000000"/>
                </a:solidFill>
                <a:latin typeface="Trebuchet MS" charset="0"/>
                <a:ea typeface="ＭＳ Ｐゴシック" charset="0"/>
                <a:cs typeface="Arial" charset="0"/>
              </a:rPr>
              <a:t>Il modello </a:t>
            </a:r>
            <a:r>
              <a:rPr lang="sl-SI" sz="2400" dirty="0">
                <a:solidFill>
                  <a:srgbClr val="FF0000"/>
                </a:solidFill>
                <a:latin typeface="Trebuchet MS" charset="0"/>
                <a:ea typeface="ＭＳ Ｐゴシック" charset="0"/>
                <a:cs typeface="Arial" charset="0"/>
              </a:rPr>
              <a:t>BOX ALTO ADRIATICO</a:t>
            </a:r>
            <a:r>
              <a:rPr lang="sl-SI" sz="2400" dirty="0">
                <a:solidFill>
                  <a:srgbClr val="000000"/>
                </a:solidFill>
                <a:latin typeface="Trebuchet MS" charset="0"/>
                <a:ea typeface="ＭＳ Ｐゴシック" charset="0"/>
                <a:cs typeface="Arial" charset="0"/>
              </a:rPr>
              <a:t> permette la comprensione delle dinamiche dei movimenti regionali dell'atmosfera. </a:t>
            </a:r>
          </a:p>
          <a:p>
            <a:pPr algn="just">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400" dirty="0">
                <a:solidFill>
                  <a:srgbClr val="000000"/>
                </a:solidFill>
                <a:latin typeface="Trebuchet MS" charset="0"/>
                <a:ea typeface="ＭＳ Ｐゴシック" charset="0"/>
                <a:cs typeface="Arial" charset="0"/>
              </a:rPr>
              <a:t>Si tratta  di un modello concettuale condiviso che rappresenta l'inquinamento atmosferico derivante dal comparto navale e logistico-portuale</a:t>
            </a:r>
          </a:p>
          <a:p>
            <a:pPr algn="just">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400" dirty="0">
                <a:solidFill>
                  <a:srgbClr val="000000"/>
                </a:solidFill>
                <a:latin typeface="Trebuchet MS" charset="0"/>
                <a:ea typeface="ＭＳ Ｐゴシック" charset="0"/>
              </a:rPr>
              <a:t>Abbiamo usato il programma </a:t>
            </a:r>
            <a:r>
              <a:rPr lang="sl-SI" sz="2400" dirty="0">
                <a:solidFill>
                  <a:srgbClr val="FF0000"/>
                </a:solidFill>
                <a:latin typeface="Trebuchet MS" charset="0"/>
                <a:ea typeface="ＭＳ Ｐゴシック" charset="0"/>
              </a:rPr>
              <a:t>FLEXPART</a:t>
            </a:r>
            <a:r>
              <a:rPr lang="sl-SI" sz="2400" dirty="0">
                <a:solidFill>
                  <a:srgbClr val="000000"/>
                </a:solidFill>
                <a:latin typeface="Trebuchet MS" charset="0"/>
                <a:ea typeface="ＭＳ Ｐゴシック" charset="0"/>
              </a:rPr>
              <a:t> (Lagrange)</a:t>
            </a:r>
          </a:p>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l-SI" sz="2400" dirty="0">
              <a:solidFill>
                <a:srgbClr val="000000"/>
              </a:solidFill>
              <a:latin typeface="Trebuchet MS" charset="0"/>
              <a:ea typeface="ＭＳ Ｐゴシック" charset="0"/>
            </a:endParaRPr>
          </a:p>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400" dirty="0">
                <a:solidFill>
                  <a:srgbClr val="000000"/>
                </a:solidFill>
                <a:latin typeface="Trebuchet MS" charset="0"/>
                <a:ea typeface="ＭＳ Ｐゴシック" charset="0"/>
              </a:rPr>
              <a:t>Dati input: </a:t>
            </a:r>
          </a:p>
          <a:p>
            <a:pPr marL="430213" lvl="1" indent="-215900">
              <a:buSzPct val="45000"/>
              <a:buFont typeface="Wingdings"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400" dirty="0">
                <a:solidFill>
                  <a:srgbClr val="000000"/>
                </a:solidFill>
                <a:latin typeface="Trebuchet MS" charset="0"/>
                <a:ea typeface="ＭＳ Ｐゴシック" charset="0"/>
              </a:rPr>
              <a:t>dati meteorologici del Global Forcast System</a:t>
            </a:r>
          </a:p>
          <a:p>
            <a:pPr marL="430213" lvl="1" indent="-215900">
              <a:buSzPct val="45000"/>
              <a:buFont typeface="Wingdings"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400" dirty="0">
                <a:solidFill>
                  <a:srgbClr val="000000"/>
                </a:solidFill>
                <a:latin typeface="Trebuchet MS" charset="0"/>
                <a:ea typeface="ＭＳ Ｐゴシック" charset="0"/>
              </a:rPr>
              <a:t>dati riguardanti le emissioni nei quattro porti</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l-SI" sz="1600" dirty="0">
              <a:solidFill>
                <a:srgbClr val="000000"/>
              </a:solidFill>
              <a:latin typeface="Arial" charset="0"/>
              <a:ea typeface="ＭＳ Ｐゴシック"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l-SI" sz="1600" dirty="0">
              <a:solidFill>
                <a:srgbClr val="000000"/>
              </a:solidFill>
              <a:latin typeface="Arial" charset="0"/>
              <a:ea typeface="ＭＳ Ｐゴシック" charset="0"/>
            </a:endParaRPr>
          </a:p>
        </p:txBody>
      </p:sp>
      <p:sp>
        <p:nvSpPr>
          <p:cNvPr id="44036" name="Rectangle 4"/>
          <p:cNvSpPr>
            <a:spLocks noChangeArrowheads="1"/>
          </p:cNvSpPr>
          <p:nvPr/>
        </p:nvSpPr>
        <p:spPr bwMode="auto">
          <a:xfrm>
            <a:off x="0" y="188913"/>
            <a:ext cx="8820150" cy="57626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a:solidFill>
                  <a:srgbClr val="FFFF00"/>
                </a:solidFill>
                <a:latin typeface="Alabny" charset="0"/>
                <a:ea typeface="ＭＳ Ｐゴシック" charset="0"/>
              </a:rPr>
              <a:t>4.4 Definizione di un modello concettuale comune</a:t>
            </a:r>
          </a:p>
        </p:txBody>
      </p:sp>
      <p:sp>
        <p:nvSpPr>
          <p:cNvPr id="44037"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44038"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5058"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45059" name="Rectangle 3"/>
          <p:cNvSpPr>
            <a:spLocks noChangeArrowheads="1"/>
          </p:cNvSpPr>
          <p:nvPr/>
        </p:nvSpPr>
        <p:spPr bwMode="auto">
          <a:xfrm>
            <a:off x="360363" y="908050"/>
            <a:ext cx="8459787" cy="251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r>
              <a:rPr lang="sl-SI" altLang="it-IT" sz="1800" smtClean="0">
                <a:solidFill>
                  <a:srgbClr val="FFFFFF"/>
                </a:solidFill>
                <a:cs typeface="Arial" pitchFamily="34" charset="0"/>
              </a:rPr>
              <a:t>CONCENTRAZIONI MEDIE ANUALI DEL PM10 A 100m DI ALTEZZA (in µg/m3)</a:t>
            </a:r>
          </a:p>
          <a:p>
            <a:pPr eaLnBrk="1" hangingPunct="1">
              <a:buClrTx/>
              <a:buFontTx/>
              <a:buNone/>
              <a:defRPr/>
            </a:pPr>
            <a:endParaRPr lang="sl-SI" altLang="it-IT" sz="1600" smtClean="0">
              <a:solidFill>
                <a:srgbClr val="000000"/>
              </a:solidFill>
              <a:cs typeface="Arial" pitchFamily="34" charset="0"/>
            </a:endParaRPr>
          </a:p>
          <a:p>
            <a:pPr eaLnBrk="1" hangingPunct="1">
              <a:buClrTx/>
              <a:buFontTx/>
              <a:buNone/>
              <a:defRPr/>
            </a:pPr>
            <a:endParaRPr lang="sl-SI" altLang="it-IT" sz="1600" smtClean="0">
              <a:solidFill>
                <a:srgbClr val="000000"/>
              </a:solidFill>
              <a:cs typeface="Arial" pitchFamily="34" charset="0"/>
            </a:endParaRPr>
          </a:p>
        </p:txBody>
      </p:sp>
      <p:sp>
        <p:nvSpPr>
          <p:cNvPr id="45060" name="Rectangle 4"/>
          <p:cNvSpPr>
            <a:spLocks noChangeArrowheads="1"/>
          </p:cNvSpPr>
          <p:nvPr/>
        </p:nvSpPr>
        <p:spPr bwMode="auto">
          <a:xfrm>
            <a:off x="323850" y="188913"/>
            <a:ext cx="1944688" cy="266382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labny" charset="0"/>
                <a:ea typeface="ＭＳ Ｐゴシック" charset="0"/>
              </a:rPr>
              <a:t>4.4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labny" charset="0"/>
                <a:ea typeface="ＭＳ Ｐゴシック" charset="0"/>
              </a:rPr>
              <a:t>Definizione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labny" charset="0"/>
                <a:ea typeface="ＭＳ Ｐゴシック" charset="0"/>
              </a:rPr>
              <a:t>di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labny" charset="0"/>
                <a:ea typeface="ＭＳ Ｐゴシック" charset="0"/>
              </a:rPr>
              <a:t>un modello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labny" charset="0"/>
                <a:ea typeface="ＭＳ Ｐゴシック" charset="0"/>
              </a:rPr>
              <a:t>concettuale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labny" charset="0"/>
                <a:ea typeface="ＭＳ Ｐゴシック" charset="0"/>
              </a:rPr>
              <a:t>comune</a:t>
            </a:r>
          </a:p>
        </p:txBody>
      </p:sp>
      <p:sp>
        <p:nvSpPr>
          <p:cNvPr id="45061"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p>
        </p:txBody>
      </p:sp>
      <p:pic>
        <p:nvPicPr>
          <p:cNvPr id="45062"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5063" name="Picture 7"/>
          <p:cNvPicPr>
            <a:picLocks noChangeAspect="1" noChangeArrowheads="1"/>
          </p:cNvPicPr>
          <p:nvPr/>
        </p:nvPicPr>
        <p:blipFill>
          <a:blip r:embed="rId5"/>
          <a:srcRect/>
          <a:stretch>
            <a:fillRect/>
          </a:stretch>
        </p:blipFill>
        <p:spPr bwMode="auto">
          <a:xfrm>
            <a:off x="3132138" y="188913"/>
            <a:ext cx="5722937" cy="429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69" name="Rectangle 1"/>
          <p:cNvSpPr>
            <a:spLocks noChangeArrowheads="1"/>
          </p:cNvSpPr>
          <p:nvPr/>
        </p:nvSpPr>
        <p:spPr bwMode="auto">
          <a:xfrm>
            <a:off x="107950" y="4724400"/>
            <a:ext cx="8928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a:solidFill>
                  <a:srgbClr val="000000"/>
                </a:solidFill>
              </a:rPr>
              <a:t>CONCENTRAZIONI MEDIE ANUALI DEL PM10 fino a 100m DI ALTEZZA; nella figura sono visibili le concentrazioni del PM10 in </a:t>
            </a:r>
            <a:r>
              <a:rPr lang="sl-SI" altLang="it-IT">
                <a:solidFill>
                  <a:srgbClr val="000000"/>
                </a:solidFill>
              </a:rPr>
              <a:t>µg/m</a:t>
            </a:r>
            <a:r>
              <a:rPr lang="sl-SI" altLang="it-IT" baseline="30000">
                <a:solidFill>
                  <a:srgbClr val="000000"/>
                </a:solidFill>
              </a:rPr>
              <a:t>3</a:t>
            </a:r>
            <a:r>
              <a:rPr lang="sl-SI" altLang="it-IT">
                <a:solidFill>
                  <a:srgbClr val="000000"/>
                </a:solidFill>
              </a:rPr>
              <a:t> a un</a:t>
            </a:r>
            <a:r>
              <a:rPr lang="sl-SI" altLang="en-US">
                <a:solidFill>
                  <a:srgbClr val="000000"/>
                </a:solidFill>
              </a:rPr>
              <a:t>’</a:t>
            </a:r>
            <a:r>
              <a:rPr lang="sl-SI" altLang="it-IT">
                <a:solidFill>
                  <a:srgbClr val="000000"/>
                </a:solidFill>
              </a:rPr>
              <a:t>altezza fino a 100m. Tratandosi di un modello per le reggioni piu ampie, i colori non rapresentano dei valori limite. </a:t>
            </a:r>
            <a:endParaRPr lang="en-US" altLang="it-IT">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6"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6147" name="Rectangle 3"/>
          <p:cNvSpPr>
            <a:spLocks noChangeArrowheads="1"/>
          </p:cNvSpPr>
          <p:nvPr/>
        </p:nvSpPr>
        <p:spPr bwMode="auto">
          <a:xfrm>
            <a:off x="360363" y="1268413"/>
            <a:ext cx="8459787"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endParaRPr lang="sl-SI" altLang="it-IT" sz="2800" smtClean="0">
              <a:solidFill>
                <a:srgbClr val="000000"/>
              </a:solidFill>
              <a:cs typeface="Arial" pitchFamily="34" charset="0"/>
            </a:endParaRPr>
          </a:p>
          <a:p>
            <a:pPr eaLnBrk="1" hangingPunct="1">
              <a:buClrTx/>
              <a:buSzPct val="45000"/>
              <a:buFontTx/>
              <a:buNone/>
              <a:defRPr/>
            </a:pPr>
            <a:r>
              <a:rPr lang="sl-SI" altLang="it-IT" smtClean="0">
                <a:solidFill>
                  <a:srgbClr val="000000"/>
                </a:solidFill>
                <a:latin typeface="Trebuchet MS" pitchFamily="34" charset="0"/>
                <a:cs typeface="Arial" pitchFamily="34" charset="0"/>
              </a:rPr>
              <a:t>Abbiamo definito </a:t>
            </a:r>
            <a:r>
              <a:rPr lang="sl-SI" altLang="it-IT" smtClean="0">
                <a:solidFill>
                  <a:srgbClr val="FF0000"/>
                </a:solidFill>
                <a:latin typeface="Trebuchet MS" pitchFamily="34" charset="0"/>
                <a:cs typeface="Arial" pitchFamily="34" charset="0"/>
              </a:rPr>
              <a:t>la struttura</a:t>
            </a:r>
            <a:r>
              <a:rPr lang="sl-SI" altLang="it-IT" smtClean="0">
                <a:solidFill>
                  <a:srgbClr val="000000"/>
                </a:solidFill>
                <a:latin typeface="Trebuchet MS" pitchFamily="34" charset="0"/>
                <a:cs typeface="Arial" pitchFamily="34" charset="0"/>
              </a:rPr>
              <a:t>, </a:t>
            </a:r>
            <a:r>
              <a:rPr lang="sl-SI" altLang="it-IT" smtClean="0">
                <a:solidFill>
                  <a:srgbClr val="FF0000"/>
                </a:solidFill>
                <a:latin typeface="Trebuchet MS" pitchFamily="34" charset="0"/>
                <a:cs typeface="Arial" pitchFamily="34" charset="0"/>
              </a:rPr>
              <a:t>i confini</a:t>
            </a:r>
            <a:r>
              <a:rPr lang="sl-SI" altLang="it-IT" smtClean="0">
                <a:solidFill>
                  <a:srgbClr val="000000"/>
                </a:solidFill>
                <a:latin typeface="Trebuchet MS" pitchFamily="34" charset="0"/>
                <a:cs typeface="Arial" pitchFamily="34" charset="0"/>
              </a:rPr>
              <a:t>, </a:t>
            </a:r>
            <a:r>
              <a:rPr lang="sl-SI" altLang="it-IT" smtClean="0">
                <a:solidFill>
                  <a:srgbClr val="FF0000"/>
                </a:solidFill>
                <a:latin typeface="Trebuchet MS" pitchFamily="34" charset="0"/>
                <a:cs typeface="Arial" pitchFamily="34" charset="0"/>
              </a:rPr>
              <a:t>le aree stoccaggio</a:t>
            </a:r>
            <a:r>
              <a:rPr lang="sl-SI" altLang="it-IT" smtClean="0">
                <a:solidFill>
                  <a:srgbClr val="000000"/>
                </a:solidFill>
                <a:latin typeface="Trebuchet MS" pitchFamily="34" charset="0"/>
                <a:cs typeface="Arial" pitchFamily="34" charset="0"/>
              </a:rPr>
              <a:t>, trasbordo e le </a:t>
            </a:r>
            <a:r>
              <a:rPr lang="sl-SI" altLang="it-IT" smtClean="0">
                <a:solidFill>
                  <a:srgbClr val="FF0000"/>
                </a:solidFill>
                <a:latin typeface="Trebuchet MS" pitchFamily="34" charset="0"/>
                <a:cs typeface="Arial" pitchFamily="34" charset="0"/>
              </a:rPr>
              <a:t>aree usate per altre attività portuali</a:t>
            </a:r>
            <a:r>
              <a:rPr lang="sl-SI" altLang="it-IT" smtClean="0">
                <a:solidFill>
                  <a:srgbClr val="000000"/>
                </a:solidFill>
                <a:latin typeface="Trebuchet MS" pitchFamily="34" charset="0"/>
                <a:cs typeface="Arial" pitchFamily="34" charset="0"/>
              </a:rPr>
              <a:t>, che hanno un grande impatto anche sull'ambiente circostante.   </a:t>
            </a:r>
          </a:p>
          <a:p>
            <a:pPr eaLnBrk="1" hangingPunct="1">
              <a:buClrTx/>
              <a:buSzPct val="45000"/>
              <a:buFontTx/>
              <a:buNone/>
              <a:defRPr/>
            </a:pPr>
            <a:endParaRPr lang="sl-SI" altLang="it-IT" smtClean="0">
              <a:solidFill>
                <a:srgbClr val="000000"/>
              </a:solidFill>
              <a:latin typeface="Trebuchet MS" pitchFamily="34" charset="0"/>
              <a:cs typeface="Arial" pitchFamily="34" charset="0"/>
            </a:endParaRPr>
          </a:p>
          <a:p>
            <a:pPr eaLnBrk="1" hangingPunct="1">
              <a:buClrTx/>
              <a:buSzPct val="45000"/>
              <a:buFontTx/>
              <a:buNone/>
              <a:defRPr/>
            </a:pPr>
            <a:r>
              <a:rPr lang="sl-SI" altLang="it-IT" smtClean="0">
                <a:solidFill>
                  <a:srgbClr val="000000"/>
                </a:solidFill>
                <a:latin typeface="Trebuchet MS" pitchFamily="34" charset="0"/>
                <a:cs typeface="Arial" pitchFamily="34" charset="0"/>
              </a:rPr>
              <a:t>Con i partner abbiamo definito i quattro porti e le aree circostanti che sono interessanti e faranno parte delle attività successive.</a:t>
            </a:r>
          </a:p>
        </p:txBody>
      </p:sp>
      <p:sp>
        <p:nvSpPr>
          <p:cNvPr id="6148" name="Rectangle 4"/>
          <p:cNvSpPr>
            <a:spLocks noChangeArrowheads="1"/>
          </p:cNvSpPr>
          <p:nvPr/>
        </p:nvSpPr>
        <p:spPr bwMode="auto">
          <a:xfrm>
            <a:off x="179388" y="179388"/>
            <a:ext cx="8640762" cy="90011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dirty="0">
                <a:solidFill>
                  <a:srgbClr val="FFFF00"/>
                </a:solidFill>
                <a:latin typeface="Arial" charset="0"/>
                <a:ea typeface="ＭＳ Ｐゴシック" charset="0"/>
                <a:cs typeface="Arial" charset="0"/>
              </a:rPr>
              <a:t>4.1.1 Definizione delle aree d'interesse ed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dirty="0">
                <a:solidFill>
                  <a:srgbClr val="FFFF00"/>
                </a:solidFill>
                <a:latin typeface="Arial" charset="0"/>
                <a:ea typeface="ＭＳ Ｐゴシック" charset="0"/>
                <a:cs typeface="Arial" charset="0"/>
              </a:rPr>
              <a:t>esame della situazione esistente</a:t>
            </a:r>
            <a:r>
              <a:rPr lang="sl-SI" sz="2800" dirty="0">
                <a:solidFill>
                  <a:srgbClr val="FFFF00"/>
                </a:solidFill>
                <a:latin typeface="Alabny" charset="0"/>
                <a:ea typeface="ＭＳ Ｐゴシック" charset="0"/>
              </a:rPr>
              <a:t> </a:t>
            </a:r>
          </a:p>
        </p:txBody>
      </p:sp>
      <p:sp>
        <p:nvSpPr>
          <p:cNvPr id="6149"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6150"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2"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46083" name="Rectangle 3"/>
          <p:cNvSpPr>
            <a:spLocks noChangeArrowheads="1"/>
          </p:cNvSpPr>
          <p:nvPr/>
        </p:nvSpPr>
        <p:spPr bwMode="auto">
          <a:xfrm>
            <a:off x="360363" y="908050"/>
            <a:ext cx="8459787" cy="251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r>
              <a:rPr lang="sl-SI" altLang="it-IT" sz="1800" smtClean="0">
                <a:solidFill>
                  <a:srgbClr val="FFFFFF"/>
                </a:solidFill>
                <a:cs typeface="Arial" pitchFamily="34" charset="0"/>
              </a:rPr>
              <a:t>CONCENTRAZIONI MEDIE ANUALI DEL PM10 A 100m DI ALTEZZA (in µg/m3)</a:t>
            </a:r>
          </a:p>
          <a:p>
            <a:pPr eaLnBrk="1" hangingPunct="1">
              <a:buClrTx/>
              <a:buFontTx/>
              <a:buNone/>
              <a:defRPr/>
            </a:pPr>
            <a:endParaRPr lang="sl-SI" altLang="it-IT" sz="1600" smtClean="0">
              <a:solidFill>
                <a:srgbClr val="000000"/>
              </a:solidFill>
              <a:cs typeface="Arial" pitchFamily="34" charset="0"/>
            </a:endParaRPr>
          </a:p>
          <a:p>
            <a:pPr eaLnBrk="1" hangingPunct="1">
              <a:buClrTx/>
              <a:buFontTx/>
              <a:buNone/>
              <a:defRPr/>
            </a:pPr>
            <a:endParaRPr lang="sl-SI" altLang="it-IT" sz="1600" smtClean="0">
              <a:solidFill>
                <a:srgbClr val="000000"/>
              </a:solidFill>
              <a:cs typeface="Arial" pitchFamily="34" charset="0"/>
            </a:endParaRPr>
          </a:p>
        </p:txBody>
      </p:sp>
      <p:sp>
        <p:nvSpPr>
          <p:cNvPr id="46084" name="Rectangle 4"/>
          <p:cNvSpPr>
            <a:spLocks noChangeArrowheads="1"/>
          </p:cNvSpPr>
          <p:nvPr/>
        </p:nvSpPr>
        <p:spPr bwMode="auto">
          <a:xfrm>
            <a:off x="250825" y="188913"/>
            <a:ext cx="1944688" cy="266382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labny" charset="0"/>
                <a:ea typeface="ＭＳ Ｐゴシック" charset="0"/>
              </a:rPr>
              <a:t>4.4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labny" charset="0"/>
                <a:ea typeface="ＭＳ Ｐゴシック" charset="0"/>
              </a:rPr>
              <a:t>Definizione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labny" charset="0"/>
                <a:ea typeface="ＭＳ Ｐゴシック" charset="0"/>
              </a:rPr>
              <a:t>di</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labny" charset="0"/>
                <a:ea typeface="ＭＳ Ｐゴシック" charset="0"/>
              </a:rPr>
              <a:t>un modello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labny" charset="0"/>
                <a:ea typeface="ＭＳ Ｐゴシック" charset="0"/>
              </a:rPr>
              <a:t>concettuale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Alabny" charset="0"/>
                <a:ea typeface="ＭＳ Ｐゴシック" charset="0"/>
              </a:rPr>
              <a:t>comune</a:t>
            </a:r>
          </a:p>
        </p:txBody>
      </p:sp>
      <p:sp>
        <p:nvSpPr>
          <p:cNvPr id="46085"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p>
        </p:txBody>
      </p:sp>
      <p:pic>
        <p:nvPicPr>
          <p:cNvPr id="46086"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6088" name="Picture 8"/>
          <p:cNvPicPr>
            <a:picLocks noChangeAspect="1" noChangeArrowheads="1"/>
          </p:cNvPicPr>
          <p:nvPr/>
        </p:nvPicPr>
        <p:blipFill>
          <a:blip r:embed="rId5"/>
          <a:srcRect/>
          <a:stretch>
            <a:fillRect/>
          </a:stretch>
        </p:blipFill>
        <p:spPr bwMode="auto">
          <a:xfrm>
            <a:off x="2916238" y="333375"/>
            <a:ext cx="5868987" cy="4362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993" name="Rectangle 1"/>
          <p:cNvSpPr>
            <a:spLocks noChangeArrowheads="1"/>
          </p:cNvSpPr>
          <p:nvPr/>
        </p:nvSpPr>
        <p:spPr bwMode="auto">
          <a:xfrm>
            <a:off x="107950" y="4652963"/>
            <a:ext cx="871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l-SI" altLang="it-IT">
                <a:solidFill>
                  <a:srgbClr val="000000"/>
                </a:solidFill>
              </a:rPr>
              <a:t>LA MEDIA ANNUALE DELLE DEPOSIZIONI SECCE E UMIDE; nella figura sono rapresentate le concentrazioni delle deposizioni secce e umide in µg/m</a:t>
            </a:r>
            <a:r>
              <a:rPr lang="sl-SI" altLang="it-IT" baseline="30000">
                <a:solidFill>
                  <a:srgbClr val="000000"/>
                </a:solidFill>
              </a:rPr>
              <a:t>2</a:t>
            </a:r>
            <a:r>
              <a:rPr lang="sl-SI" altLang="it-IT">
                <a:solidFill>
                  <a:srgbClr val="000000"/>
                </a:solidFill>
              </a:rPr>
              <a:t>. I colori sono scelti per fare vedere meglio le dnamiche dei movimenti di polveri provenienti dal comparto navale e logistico-portuale. Non rapresentano dei valori limite.</a:t>
            </a:r>
            <a:r>
              <a:rPr lang="en-US" altLang="it-IT">
                <a:solidFill>
                  <a:srgbClr val="000000"/>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2"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46083" name="Rectangle 3"/>
          <p:cNvSpPr>
            <a:spLocks noChangeArrowheads="1"/>
          </p:cNvSpPr>
          <p:nvPr/>
        </p:nvSpPr>
        <p:spPr bwMode="auto">
          <a:xfrm>
            <a:off x="360363" y="908050"/>
            <a:ext cx="8459787" cy="251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r>
              <a:rPr lang="sl-SI" altLang="it-IT" sz="1800" smtClean="0">
                <a:solidFill>
                  <a:srgbClr val="FFFFFF"/>
                </a:solidFill>
                <a:cs typeface="Arial" pitchFamily="34" charset="0"/>
              </a:rPr>
              <a:t>CONCENTRAZIONI MEDIE ANUALI DEL PM10 A 100m DI ALTEZZA (in µg/m3)</a:t>
            </a:r>
          </a:p>
          <a:p>
            <a:pPr eaLnBrk="1" hangingPunct="1">
              <a:buClrTx/>
              <a:buFontTx/>
              <a:buNone/>
              <a:defRPr/>
            </a:pPr>
            <a:endParaRPr lang="sl-SI" altLang="it-IT" sz="1600" smtClean="0">
              <a:solidFill>
                <a:srgbClr val="000000"/>
              </a:solidFill>
              <a:cs typeface="Arial" pitchFamily="34" charset="0"/>
            </a:endParaRPr>
          </a:p>
          <a:p>
            <a:pPr eaLnBrk="1" hangingPunct="1">
              <a:buClrTx/>
              <a:buFontTx/>
              <a:buNone/>
              <a:defRPr/>
            </a:pPr>
            <a:endParaRPr lang="sl-SI" altLang="it-IT" sz="1600" smtClean="0">
              <a:solidFill>
                <a:srgbClr val="000000"/>
              </a:solidFill>
              <a:cs typeface="Arial" pitchFamily="34" charset="0"/>
            </a:endParaRPr>
          </a:p>
        </p:txBody>
      </p:sp>
      <p:sp>
        <p:nvSpPr>
          <p:cNvPr id="46084" name="Rectangle 4"/>
          <p:cNvSpPr>
            <a:spLocks noChangeArrowheads="1"/>
          </p:cNvSpPr>
          <p:nvPr/>
        </p:nvSpPr>
        <p:spPr bwMode="auto">
          <a:xfrm>
            <a:off x="0" y="188913"/>
            <a:ext cx="9036050" cy="122396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Trebuchet MS" charset="0"/>
                <a:ea typeface="ＭＳ Ｐゴシック" charset="0"/>
                <a:cs typeface="Arial" charset="0"/>
              </a:rPr>
              <a:t>4.6 Definizione di un modello diffusivo sulla base delle</a:t>
            </a:r>
          </a:p>
          <a:p>
            <a:pPr>
              <a:buClrTx/>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Trebuchet MS" charset="0"/>
                <a:ea typeface="ＭＳ Ｐゴシック" charset="0"/>
                <a:cs typeface="Arial" charset="0"/>
              </a:rPr>
              <a:t> informazioni disponibili con individuazione dei gap </a:t>
            </a:r>
          </a:p>
          <a:p>
            <a:pPr>
              <a:buClrTx/>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Trebuchet MS" charset="0"/>
                <a:ea typeface="ＭＳ Ｐゴシック" charset="0"/>
                <a:cs typeface="Arial" charset="0"/>
              </a:rPr>
              <a:t>conoscitivi</a:t>
            </a:r>
          </a:p>
        </p:txBody>
      </p:sp>
      <p:sp>
        <p:nvSpPr>
          <p:cNvPr id="46085"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p>
        </p:txBody>
      </p:sp>
      <p:pic>
        <p:nvPicPr>
          <p:cNvPr id="46086"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7" name="Text Box 7"/>
          <p:cNvSpPr txBox="1">
            <a:spLocks noChangeArrowheads="1"/>
          </p:cNvSpPr>
          <p:nvPr/>
        </p:nvSpPr>
        <p:spPr bwMode="auto">
          <a:xfrm>
            <a:off x="338138" y="1773238"/>
            <a:ext cx="2938462" cy="295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84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algn="just" eaLnBrk="1" hangingPunct="1">
              <a:lnSpc>
                <a:spcPct val="93000"/>
              </a:lnSpc>
              <a:buClrTx/>
              <a:buFontTx/>
              <a:buNone/>
              <a:defRPr/>
            </a:pPr>
            <a:r>
              <a:rPr lang="it-IT" altLang="it-IT" sz="1800" smtClean="0">
                <a:solidFill>
                  <a:srgbClr val="000000"/>
                </a:solidFill>
              </a:rPr>
              <a:t>Emissioni del particolato PM10 (EDGAR= emissions database for global atmospheric research). Mi=Milano, VE=Venezia, »punto nero« = Porto Koper, ZG=Zagabria (Croatia)</a:t>
            </a:r>
            <a:endParaRPr lang="sl-SI" altLang="it-IT" sz="1800" smtClean="0">
              <a:solidFill>
                <a:srgbClr val="000000"/>
              </a:solidFill>
              <a:latin typeface="Trebuchet MS" pitchFamily="34" charset="0"/>
              <a:cs typeface="Arial" pitchFamily="34" charset="0"/>
            </a:endParaRPr>
          </a:p>
        </p:txBody>
      </p:sp>
      <p:pic>
        <p:nvPicPr>
          <p:cNvPr id="4301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1557338"/>
            <a:ext cx="5211762" cy="395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2"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46083" name="Rectangle 3"/>
          <p:cNvSpPr>
            <a:spLocks noChangeArrowheads="1"/>
          </p:cNvSpPr>
          <p:nvPr/>
        </p:nvSpPr>
        <p:spPr bwMode="auto">
          <a:xfrm>
            <a:off x="360363" y="908050"/>
            <a:ext cx="8459787" cy="251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r>
              <a:rPr lang="sl-SI" altLang="it-IT" sz="1800" smtClean="0">
                <a:solidFill>
                  <a:srgbClr val="FFFFFF"/>
                </a:solidFill>
                <a:cs typeface="Arial" pitchFamily="34" charset="0"/>
              </a:rPr>
              <a:t>CONCENTRAZIONI MEDIE ANUALI DEL PM10 A 100m DI ALTEZZA (in µg/m3)</a:t>
            </a:r>
          </a:p>
          <a:p>
            <a:pPr eaLnBrk="1" hangingPunct="1">
              <a:buClrTx/>
              <a:buFontTx/>
              <a:buNone/>
              <a:defRPr/>
            </a:pPr>
            <a:endParaRPr lang="sl-SI" altLang="it-IT" sz="1600" smtClean="0">
              <a:solidFill>
                <a:srgbClr val="000000"/>
              </a:solidFill>
              <a:cs typeface="Arial" pitchFamily="34" charset="0"/>
            </a:endParaRPr>
          </a:p>
          <a:p>
            <a:pPr eaLnBrk="1" hangingPunct="1">
              <a:buClrTx/>
              <a:buFontTx/>
              <a:buNone/>
              <a:defRPr/>
            </a:pPr>
            <a:endParaRPr lang="sl-SI" altLang="it-IT" sz="1600" smtClean="0">
              <a:solidFill>
                <a:srgbClr val="000000"/>
              </a:solidFill>
              <a:cs typeface="Arial" pitchFamily="34" charset="0"/>
            </a:endParaRPr>
          </a:p>
        </p:txBody>
      </p:sp>
      <p:sp>
        <p:nvSpPr>
          <p:cNvPr id="46084" name="Rectangle 4"/>
          <p:cNvSpPr>
            <a:spLocks noChangeArrowheads="1"/>
          </p:cNvSpPr>
          <p:nvPr/>
        </p:nvSpPr>
        <p:spPr bwMode="auto">
          <a:xfrm>
            <a:off x="0" y="188913"/>
            <a:ext cx="9036050" cy="122396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Trebuchet MS" charset="0"/>
                <a:ea typeface="ＭＳ Ｐゴシック" charset="0"/>
                <a:cs typeface="Arial" charset="0"/>
              </a:rPr>
              <a:t>4.6 Definizione di un modello diffusivo sulla base delle</a:t>
            </a:r>
          </a:p>
          <a:p>
            <a:pPr>
              <a:buClrTx/>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Trebuchet MS" charset="0"/>
                <a:ea typeface="ＭＳ Ｐゴシック" charset="0"/>
                <a:cs typeface="Arial" charset="0"/>
              </a:rPr>
              <a:t> informazioni disponibili con individuazione dei gap </a:t>
            </a:r>
          </a:p>
          <a:p>
            <a:pPr>
              <a:buClrTx/>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Trebuchet MS" charset="0"/>
                <a:ea typeface="ＭＳ Ｐゴシック" charset="0"/>
                <a:cs typeface="Arial" charset="0"/>
              </a:rPr>
              <a:t>conoscitivi</a:t>
            </a:r>
          </a:p>
        </p:txBody>
      </p:sp>
      <p:sp>
        <p:nvSpPr>
          <p:cNvPr id="46085"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p>
        </p:txBody>
      </p:sp>
      <p:pic>
        <p:nvPicPr>
          <p:cNvPr id="46086"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7" name="Text Box 7"/>
          <p:cNvSpPr txBox="1">
            <a:spLocks noChangeArrowheads="1"/>
          </p:cNvSpPr>
          <p:nvPr/>
        </p:nvSpPr>
        <p:spPr bwMode="auto">
          <a:xfrm>
            <a:off x="338138" y="1773238"/>
            <a:ext cx="2938462" cy="295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84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algn="just" eaLnBrk="1" hangingPunct="1">
              <a:lnSpc>
                <a:spcPct val="93000"/>
              </a:lnSpc>
              <a:buClrTx/>
              <a:buFontTx/>
              <a:buNone/>
              <a:defRPr/>
            </a:pPr>
            <a:r>
              <a:rPr lang="it-IT" altLang="en-US" sz="1800" smtClean="0">
                <a:solidFill>
                  <a:srgbClr val="FFFFFF"/>
                </a:solidFill>
              </a:rPr>
              <a:t>“</a:t>
            </a:r>
            <a:r>
              <a:rPr lang="it-IT" altLang="ja-JP" sz="1800" smtClean="0">
                <a:solidFill>
                  <a:srgbClr val="000000"/>
                </a:solidFill>
              </a:rPr>
              <a:t>Emission sensitivity</a:t>
            </a:r>
            <a:r>
              <a:rPr lang="it-IT" altLang="en-US" sz="1800" smtClean="0">
                <a:solidFill>
                  <a:srgbClr val="000000"/>
                </a:solidFill>
              </a:rPr>
              <a:t>”</a:t>
            </a:r>
            <a:r>
              <a:rPr lang="it-IT" altLang="ja-JP" sz="1800" smtClean="0">
                <a:solidFill>
                  <a:srgbClr val="000000"/>
                </a:solidFill>
              </a:rPr>
              <a:t> o </a:t>
            </a:r>
            <a:r>
              <a:rPr lang="it-IT" altLang="en-US" sz="1800" smtClean="0">
                <a:solidFill>
                  <a:srgbClr val="000000"/>
                </a:solidFill>
              </a:rPr>
              <a:t>“</a:t>
            </a:r>
            <a:r>
              <a:rPr lang="it-IT" altLang="ja-JP" sz="1800" smtClean="0">
                <a:solidFill>
                  <a:srgbClr val="000000"/>
                </a:solidFill>
              </a:rPr>
              <a:t>footprint</a:t>
            </a:r>
            <a:r>
              <a:rPr lang="it-IT" altLang="en-US" sz="1800" smtClean="0">
                <a:solidFill>
                  <a:srgbClr val="000000"/>
                </a:solidFill>
              </a:rPr>
              <a:t>”</a:t>
            </a:r>
            <a:r>
              <a:rPr lang="it-IT" altLang="ja-JP" sz="1800" smtClean="0">
                <a:solidFill>
                  <a:srgbClr val="000000"/>
                </a:solidFill>
              </a:rPr>
              <a:t> per i quattro porti (Koper, Trieste, Venezia e Chioggia).</a:t>
            </a:r>
            <a:r>
              <a:rPr lang="en-US" altLang="ja-JP" sz="1800" smtClean="0">
                <a:solidFill>
                  <a:srgbClr val="000000"/>
                </a:solidFill>
              </a:rPr>
              <a:t> </a:t>
            </a:r>
            <a:endParaRPr lang="sl-SI" altLang="it-IT" sz="1800" smtClean="0">
              <a:solidFill>
                <a:srgbClr val="000000"/>
              </a:solidFill>
              <a:latin typeface="Trebuchet MS" pitchFamily="34" charset="0"/>
              <a:cs typeface="Arial" pitchFamily="34" charset="0"/>
            </a:endParaRPr>
          </a:p>
        </p:txBody>
      </p:sp>
      <p:pic>
        <p:nvPicPr>
          <p:cNvPr id="4404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1268413"/>
            <a:ext cx="4573588"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2"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46083" name="Rectangle 3"/>
          <p:cNvSpPr>
            <a:spLocks noChangeArrowheads="1"/>
          </p:cNvSpPr>
          <p:nvPr/>
        </p:nvSpPr>
        <p:spPr bwMode="auto">
          <a:xfrm>
            <a:off x="360363" y="908050"/>
            <a:ext cx="8459787" cy="251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r>
              <a:rPr lang="sl-SI" altLang="it-IT" sz="1800" smtClean="0">
                <a:solidFill>
                  <a:srgbClr val="FFFFFF"/>
                </a:solidFill>
                <a:cs typeface="Arial" pitchFamily="34" charset="0"/>
              </a:rPr>
              <a:t>CONCENTRAZIONI MEDIE ANUALI DEL PM10 A 100m DI ALTEZZA (in µg/m3)</a:t>
            </a:r>
          </a:p>
          <a:p>
            <a:pPr eaLnBrk="1" hangingPunct="1">
              <a:buClrTx/>
              <a:buFontTx/>
              <a:buNone/>
              <a:defRPr/>
            </a:pPr>
            <a:endParaRPr lang="sl-SI" altLang="it-IT" sz="1600" smtClean="0">
              <a:solidFill>
                <a:srgbClr val="000000"/>
              </a:solidFill>
              <a:cs typeface="Arial" pitchFamily="34" charset="0"/>
            </a:endParaRPr>
          </a:p>
          <a:p>
            <a:pPr eaLnBrk="1" hangingPunct="1">
              <a:buClrTx/>
              <a:buFontTx/>
              <a:buNone/>
              <a:defRPr/>
            </a:pPr>
            <a:endParaRPr lang="sl-SI" altLang="it-IT" sz="1600" smtClean="0">
              <a:solidFill>
                <a:srgbClr val="000000"/>
              </a:solidFill>
              <a:cs typeface="Arial" pitchFamily="34" charset="0"/>
            </a:endParaRPr>
          </a:p>
        </p:txBody>
      </p:sp>
      <p:sp>
        <p:nvSpPr>
          <p:cNvPr id="46084" name="Rectangle 4"/>
          <p:cNvSpPr>
            <a:spLocks noChangeArrowheads="1"/>
          </p:cNvSpPr>
          <p:nvPr/>
        </p:nvSpPr>
        <p:spPr bwMode="auto">
          <a:xfrm>
            <a:off x="0" y="188913"/>
            <a:ext cx="9036050" cy="122396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Trebuchet MS" charset="0"/>
                <a:ea typeface="ＭＳ Ｐゴシック" charset="0"/>
                <a:cs typeface="Arial" charset="0"/>
              </a:rPr>
              <a:t>4.6 Definizione di un modello diffusivo sulla base delle</a:t>
            </a:r>
          </a:p>
          <a:p>
            <a:pPr>
              <a:buClrTx/>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Trebuchet MS" charset="0"/>
                <a:ea typeface="ＭＳ Ｐゴシック" charset="0"/>
                <a:cs typeface="Arial" charset="0"/>
              </a:rPr>
              <a:t> informazioni disponibili con individuazione dei gap </a:t>
            </a:r>
          </a:p>
          <a:p>
            <a:pPr>
              <a:buClrTx/>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Trebuchet MS" charset="0"/>
                <a:ea typeface="ＭＳ Ｐゴシック" charset="0"/>
                <a:cs typeface="Arial" charset="0"/>
              </a:rPr>
              <a:t>conoscitivi</a:t>
            </a:r>
          </a:p>
        </p:txBody>
      </p:sp>
      <p:sp>
        <p:nvSpPr>
          <p:cNvPr id="46085"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p>
        </p:txBody>
      </p:sp>
      <p:pic>
        <p:nvPicPr>
          <p:cNvPr id="46086"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7" name="Text Box 7"/>
          <p:cNvSpPr txBox="1">
            <a:spLocks noChangeArrowheads="1"/>
          </p:cNvSpPr>
          <p:nvPr/>
        </p:nvSpPr>
        <p:spPr bwMode="auto">
          <a:xfrm>
            <a:off x="338138" y="1773238"/>
            <a:ext cx="2938462" cy="295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84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algn="just" eaLnBrk="1" hangingPunct="1">
              <a:lnSpc>
                <a:spcPct val="93000"/>
              </a:lnSpc>
              <a:buClrTx/>
              <a:buFontTx/>
              <a:buNone/>
              <a:defRPr/>
            </a:pPr>
            <a:r>
              <a:rPr lang="it-IT" altLang="en-US" sz="1800" smtClean="0">
                <a:solidFill>
                  <a:srgbClr val="FFFFFF"/>
                </a:solidFill>
              </a:rPr>
              <a:t>“</a:t>
            </a:r>
            <a:r>
              <a:rPr lang="it-IT" altLang="ja-JP" sz="1800" smtClean="0">
                <a:solidFill>
                  <a:srgbClr val="000000"/>
                </a:solidFill>
              </a:rPr>
              <a:t>Le zone d</a:t>
            </a:r>
            <a:r>
              <a:rPr lang="it-IT" altLang="en-US" sz="1800" smtClean="0">
                <a:solidFill>
                  <a:srgbClr val="000000"/>
                </a:solidFill>
              </a:rPr>
              <a:t>’</a:t>
            </a:r>
            <a:r>
              <a:rPr lang="it-IT" altLang="ja-JP" sz="1800" smtClean="0">
                <a:solidFill>
                  <a:srgbClr val="000000"/>
                </a:solidFill>
              </a:rPr>
              <a:t>influenza e i contributi possibili per i quattro porti.</a:t>
            </a:r>
            <a:r>
              <a:rPr lang="en-US" altLang="ja-JP" sz="1800" smtClean="0">
                <a:solidFill>
                  <a:srgbClr val="000000"/>
                </a:solidFill>
              </a:rPr>
              <a:t> </a:t>
            </a:r>
            <a:endParaRPr lang="sl-SI" altLang="it-IT" sz="1800" smtClean="0">
              <a:solidFill>
                <a:srgbClr val="000000"/>
              </a:solidFill>
              <a:latin typeface="Trebuchet MS" pitchFamily="34" charset="0"/>
              <a:cs typeface="Arial" pitchFamily="34" charset="0"/>
            </a:endParaRPr>
          </a:p>
        </p:txBody>
      </p:sp>
      <p:pic>
        <p:nvPicPr>
          <p:cNvPr id="4506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1196975"/>
            <a:ext cx="4614862" cy="4614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2"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46083" name="Rectangle 3"/>
          <p:cNvSpPr>
            <a:spLocks noChangeArrowheads="1"/>
          </p:cNvSpPr>
          <p:nvPr/>
        </p:nvSpPr>
        <p:spPr bwMode="auto">
          <a:xfrm>
            <a:off x="360363" y="908050"/>
            <a:ext cx="8459787" cy="251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r>
              <a:rPr lang="sl-SI" altLang="it-IT" sz="1800" smtClean="0">
                <a:solidFill>
                  <a:srgbClr val="FFFFFF"/>
                </a:solidFill>
                <a:cs typeface="Arial" pitchFamily="34" charset="0"/>
              </a:rPr>
              <a:t>CONCENTRAZIONI MEDIE ANUALI DEL PM10 A 100m DI ALTEZZA (in µg/m3)</a:t>
            </a:r>
          </a:p>
          <a:p>
            <a:pPr eaLnBrk="1" hangingPunct="1">
              <a:buClrTx/>
              <a:buFontTx/>
              <a:buNone/>
              <a:defRPr/>
            </a:pPr>
            <a:endParaRPr lang="sl-SI" altLang="it-IT" sz="1600" smtClean="0">
              <a:solidFill>
                <a:srgbClr val="000000"/>
              </a:solidFill>
              <a:cs typeface="Arial" pitchFamily="34" charset="0"/>
            </a:endParaRPr>
          </a:p>
          <a:p>
            <a:pPr eaLnBrk="1" hangingPunct="1">
              <a:buClrTx/>
              <a:buFontTx/>
              <a:buNone/>
              <a:defRPr/>
            </a:pPr>
            <a:endParaRPr lang="sl-SI" altLang="it-IT" sz="1600" smtClean="0">
              <a:solidFill>
                <a:srgbClr val="000000"/>
              </a:solidFill>
              <a:cs typeface="Arial" pitchFamily="34" charset="0"/>
            </a:endParaRPr>
          </a:p>
        </p:txBody>
      </p:sp>
      <p:sp>
        <p:nvSpPr>
          <p:cNvPr id="46084" name="Rectangle 4"/>
          <p:cNvSpPr>
            <a:spLocks noChangeArrowheads="1"/>
          </p:cNvSpPr>
          <p:nvPr/>
        </p:nvSpPr>
        <p:spPr bwMode="auto">
          <a:xfrm>
            <a:off x="31750" y="115888"/>
            <a:ext cx="9036050" cy="136842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Trebuchet MS" charset="0"/>
                <a:ea typeface="ＭＳ Ｐゴシック" charset="0"/>
                <a:cs typeface="Arial" charset="0"/>
              </a:rPr>
              <a:t>4.7 Proposta di policy per la gestione delle emissioni </a:t>
            </a:r>
          </a:p>
          <a:p>
            <a:pPr>
              <a:buClrTx/>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Trebuchet MS" charset="0"/>
                <a:ea typeface="ＭＳ Ｐゴシック" charset="0"/>
                <a:cs typeface="Arial" charset="0"/>
              </a:rPr>
              <a:t>nel ambito portuale, definizione delle linee guida </a:t>
            </a:r>
          </a:p>
          <a:p>
            <a:pPr>
              <a:buClrTx/>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Trebuchet MS" charset="0"/>
                <a:ea typeface="ＭＳ Ｐゴシック" charset="0"/>
                <a:cs typeface="Arial" charset="0"/>
              </a:rPr>
              <a:t>comuni</a:t>
            </a:r>
          </a:p>
        </p:txBody>
      </p:sp>
      <p:sp>
        <p:nvSpPr>
          <p:cNvPr id="46085"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p>
        </p:txBody>
      </p:sp>
      <p:pic>
        <p:nvPicPr>
          <p:cNvPr id="46086"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8" name="Rectangle 1"/>
          <p:cNvSpPr>
            <a:spLocks noChangeArrowheads="1"/>
          </p:cNvSpPr>
          <p:nvPr/>
        </p:nvSpPr>
        <p:spPr bwMode="auto">
          <a:xfrm>
            <a:off x="684213" y="1484313"/>
            <a:ext cx="8281987"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charset="-128"/>
                <a:cs typeface="Arial Unicode MS" pitchFamily="34"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cs typeface="Arial Unicode MS" pitchFamily="34"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cs typeface="Arial Unicode MS" pitchFamily="34"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cs typeface="Arial Unicode MS" pitchFamily="34"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cs typeface="Arial Unicode MS"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cs typeface="Arial Unicode MS"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cs typeface="Arial Unicode MS"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cs typeface="Arial Unicode MS"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cs typeface="Arial Unicode MS" pitchFamily="34" charset="-128"/>
              </a:defRPr>
            </a:lvl9pPr>
          </a:lstStyle>
          <a:p>
            <a:pPr algn="just" eaLnBrk="1" hangingPunct="1">
              <a:spcBef>
                <a:spcPct val="0"/>
              </a:spcBef>
              <a:buClrTx/>
              <a:buSzPct val="45000"/>
              <a:buFont typeface="Arial" pitchFamily="34" charset="0"/>
              <a:buChar char="•"/>
            </a:pPr>
            <a:r>
              <a:rPr lang="en-US" altLang="it-IT" sz="2800">
                <a:latin typeface="Trebuchet MS" pitchFamily="34" charset="0"/>
              </a:rPr>
              <a:t>D</a:t>
            </a:r>
            <a:r>
              <a:rPr lang="sl-SI" altLang="it-IT" sz="2800">
                <a:latin typeface="Trebuchet MS" pitchFamily="34" charset="0"/>
              </a:rPr>
              <a:t>iscarica recintata</a:t>
            </a:r>
          </a:p>
          <a:p>
            <a:pPr algn="just" eaLnBrk="1" hangingPunct="1">
              <a:spcBef>
                <a:spcPct val="0"/>
              </a:spcBef>
              <a:buClrTx/>
              <a:buSzPct val="45000"/>
              <a:buFont typeface="Arial" pitchFamily="34" charset="0"/>
              <a:buChar char="•"/>
            </a:pPr>
            <a:r>
              <a:rPr lang="en-US" altLang="it-IT" sz="2800">
                <a:latin typeface="Trebuchet MS" pitchFamily="34" charset="0"/>
              </a:rPr>
              <a:t>B</a:t>
            </a:r>
            <a:r>
              <a:rPr lang="sl-SI" altLang="it-IT" sz="2800">
                <a:latin typeface="Trebuchet MS" pitchFamily="34" charset="0"/>
              </a:rPr>
              <a:t>agnatura dei cumuli</a:t>
            </a:r>
          </a:p>
          <a:p>
            <a:pPr algn="just" eaLnBrk="1" hangingPunct="1">
              <a:spcBef>
                <a:spcPct val="0"/>
              </a:spcBef>
              <a:buClrTx/>
              <a:buSzPct val="45000"/>
              <a:buFont typeface="Arial" pitchFamily="34" charset="0"/>
              <a:buChar char="•"/>
            </a:pPr>
            <a:r>
              <a:rPr lang="en-US" altLang="it-IT" sz="2800">
                <a:latin typeface="Trebuchet MS" pitchFamily="34" charset="0"/>
              </a:rPr>
              <a:t>S</a:t>
            </a:r>
            <a:r>
              <a:rPr lang="sl-SI" altLang="it-IT" sz="2800">
                <a:latin typeface="Trebuchet MS" pitchFamily="34" charset="0"/>
              </a:rPr>
              <a:t>istemi chiusi per le operazioni di carico/scarico</a:t>
            </a:r>
          </a:p>
          <a:p>
            <a:pPr algn="just" eaLnBrk="1" hangingPunct="1">
              <a:spcBef>
                <a:spcPct val="0"/>
              </a:spcBef>
              <a:buClrTx/>
              <a:buSzPct val="45000"/>
              <a:buFont typeface="Arial" pitchFamily="34" charset="0"/>
              <a:buChar char="•"/>
            </a:pPr>
            <a:r>
              <a:rPr lang="en-US" altLang="it-IT" sz="2800">
                <a:latin typeface="Trebuchet MS" pitchFamily="34" charset="0"/>
              </a:rPr>
              <a:t>P</a:t>
            </a:r>
            <a:r>
              <a:rPr lang="sl-SI" altLang="it-IT" sz="2800">
                <a:latin typeface="Trebuchet MS" pitchFamily="34" charset="0"/>
              </a:rPr>
              <a:t>osa di boe galeggianti</a:t>
            </a:r>
          </a:p>
          <a:p>
            <a:pPr algn="just" eaLnBrk="1" hangingPunct="1">
              <a:spcBef>
                <a:spcPct val="0"/>
              </a:spcBef>
              <a:buClrTx/>
              <a:buSzPct val="45000"/>
              <a:buFont typeface="Arial" pitchFamily="34" charset="0"/>
              <a:buChar char="•"/>
            </a:pPr>
            <a:r>
              <a:rPr lang="en-US" altLang="it-IT" sz="2800">
                <a:latin typeface="Trebuchet MS" pitchFamily="34" charset="0"/>
              </a:rPr>
              <a:t>L</a:t>
            </a:r>
            <a:r>
              <a:rPr lang="sl-SI" altLang="it-IT" sz="2800">
                <a:latin typeface="Trebuchet MS" pitchFamily="34" charset="0"/>
              </a:rPr>
              <a:t>avaggi delle strade e aree pedonali</a:t>
            </a:r>
          </a:p>
          <a:p>
            <a:pPr algn="just" eaLnBrk="1" hangingPunct="1">
              <a:spcBef>
                <a:spcPct val="0"/>
              </a:spcBef>
              <a:buClrTx/>
              <a:buSzPct val="45000"/>
              <a:buFont typeface="Arial" pitchFamily="34" charset="0"/>
              <a:buChar char="•"/>
            </a:pPr>
            <a:r>
              <a:rPr lang="en-US" altLang="it-IT" sz="2800">
                <a:latin typeface="Trebuchet MS" pitchFamily="34" charset="0"/>
              </a:rPr>
              <a:t>B</a:t>
            </a:r>
            <a:r>
              <a:rPr lang="sl-SI" altLang="it-IT" sz="2800">
                <a:latin typeface="Trebuchet MS" pitchFamily="34" charset="0"/>
              </a:rPr>
              <a:t>arriere sempreverdi </a:t>
            </a:r>
          </a:p>
          <a:p>
            <a:pPr algn="just" eaLnBrk="1" hangingPunct="1">
              <a:spcBef>
                <a:spcPct val="0"/>
              </a:spcBef>
              <a:buClrTx/>
              <a:buSzPct val="45000"/>
              <a:buFont typeface="Arial" pitchFamily="34" charset="0"/>
              <a:buChar char="•"/>
            </a:pPr>
            <a:r>
              <a:rPr lang="en-US" altLang="it-IT" sz="2800">
                <a:latin typeface="Trebuchet MS" pitchFamily="34" charset="0"/>
              </a:rPr>
              <a:t>L</a:t>
            </a:r>
            <a:r>
              <a:rPr lang="sl-SI" altLang="it-IT" sz="2800">
                <a:latin typeface="Trebuchet MS" pitchFamily="34" charset="0"/>
              </a:rPr>
              <a:t>imitare le operazioni di carico/scarico</a:t>
            </a:r>
          </a:p>
          <a:p>
            <a:pPr algn="just" eaLnBrk="1" hangingPunct="1">
              <a:spcBef>
                <a:spcPct val="0"/>
              </a:spcBef>
              <a:buClrTx/>
              <a:buSzPct val="45000"/>
              <a:buFont typeface="Arial" pitchFamily="34" charset="0"/>
              <a:buChar char="•"/>
            </a:pPr>
            <a:r>
              <a:rPr lang="en-US" altLang="it-IT" sz="2800">
                <a:latin typeface="Trebuchet MS" pitchFamily="34" charset="0"/>
              </a:rPr>
              <a:t>M</a:t>
            </a:r>
            <a:r>
              <a:rPr lang="sl-SI" altLang="it-IT" sz="2800">
                <a:latin typeface="Trebuchet MS" pitchFamily="34" charset="0"/>
              </a:rPr>
              <a:t>ezzi a terra</a:t>
            </a:r>
          </a:p>
          <a:p>
            <a:pPr algn="just" eaLnBrk="1" hangingPunct="1">
              <a:spcBef>
                <a:spcPct val="0"/>
              </a:spcBef>
              <a:buClrTx/>
              <a:buSzPct val="45000"/>
              <a:buFont typeface="Arial" pitchFamily="34" charset="0"/>
              <a:buChar char="•"/>
            </a:pPr>
            <a:r>
              <a:rPr lang="it-IT" altLang="it-IT" sz="2800">
                <a:solidFill>
                  <a:schemeClr val="tx1"/>
                </a:solidFill>
                <a:latin typeface="Trebuchet MS" pitchFamily="34" charset="0"/>
              </a:rPr>
              <a:t>Uso di cellulosa per limitare la propagazione di </a:t>
            </a:r>
            <a:r>
              <a:rPr lang="sl-SI" altLang="it-IT" sz="2800">
                <a:solidFill>
                  <a:schemeClr val="tx1"/>
                </a:solidFill>
                <a:latin typeface="Trebuchet MS" pitchFamily="34" charset="0"/>
              </a:rPr>
              <a:t>polveri</a:t>
            </a:r>
            <a:endParaRPr lang="en-US" altLang="it-IT" sz="2800" b="1">
              <a:solidFill>
                <a:schemeClr val="tx1"/>
              </a:solidFill>
            </a:endParaRPr>
          </a:p>
          <a:p>
            <a:pPr eaLnBrk="1" hangingPunct="1">
              <a:spcBef>
                <a:spcPct val="0"/>
              </a:spcBef>
            </a:pPr>
            <a:r>
              <a:rPr lang="it-IT" altLang="it-IT" sz="2800">
                <a:solidFill>
                  <a:schemeClr val="tx1"/>
                </a:solidFill>
              </a:rPr>
              <a:t> </a:t>
            </a:r>
            <a:endParaRPr lang="en-US" altLang="it-IT" sz="2800">
              <a:solidFill>
                <a:schemeClr val="tx1"/>
              </a:solidFill>
            </a:endParaRPr>
          </a:p>
          <a:p>
            <a:pPr algn="just" eaLnBrk="1" hangingPunct="1">
              <a:spcBef>
                <a:spcPct val="0"/>
              </a:spcBef>
              <a:buClrTx/>
              <a:buSzPct val="45000"/>
              <a:buFont typeface="Arial" pitchFamily="34" charset="0"/>
              <a:buChar char="•"/>
            </a:pPr>
            <a:endParaRPr lang="sl-SI" altLang="it-IT" sz="1800">
              <a:solidFill>
                <a:schemeClr val="tx1"/>
              </a:solidFill>
              <a:latin typeface="Trebuchet MS" pitchFamily="34" charset="0"/>
            </a:endParaRPr>
          </a:p>
          <a:p>
            <a:pPr algn="just" eaLnBrk="1" hangingPunct="1">
              <a:spcBef>
                <a:spcPct val="0"/>
              </a:spcBef>
              <a:buClrTx/>
              <a:buSzPct val="45000"/>
              <a:buFont typeface="Arial" pitchFamily="34" charset="0"/>
              <a:buChar char="•"/>
            </a:pPr>
            <a:endParaRPr lang="sl-SI" altLang="it-IT" sz="1800">
              <a:latin typeface="Trebuchet MS" pitchFamily="34" charset="0"/>
            </a:endParaRPr>
          </a:p>
          <a:p>
            <a:pPr algn="just" eaLnBrk="1" hangingPunct="1">
              <a:spcBef>
                <a:spcPct val="0"/>
              </a:spcBef>
              <a:buClrTx/>
              <a:buSzPct val="45000"/>
              <a:buFont typeface="Arial" pitchFamily="34" charset="0"/>
              <a:buChar char="•"/>
            </a:pPr>
            <a:endParaRPr lang="sl-SI" altLang="it-IT" sz="1800">
              <a:latin typeface="Trebuchet MS"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2"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46083" name="Rectangle 3"/>
          <p:cNvSpPr>
            <a:spLocks noChangeArrowheads="1"/>
          </p:cNvSpPr>
          <p:nvPr/>
        </p:nvSpPr>
        <p:spPr bwMode="auto">
          <a:xfrm>
            <a:off x="360363" y="908050"/>
            <a:ext cx="8459787" cy="251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r>
              <a:rPr lang="sl-SI" altLang="it-IT" sz="1800" smtClean="0">
                <a:solidFill>
                  <a:srgbClr val="FFFFFF"/>
                </a:solidFill>
                <a:cs typeface="Arial" pitchFamily="34" charset="0"/>
              </a:rPr>
              <a:t>CONCENTRAZIONI MEDIE ANUALI DEL PM10 A 100m DI ALTEZZA (in µg/m3)</a:t>
            </a:r>
          </a:p>
          <a:p>
            <a:pPr eaLnBrk="1" hangingPunct="1">
              <a:buClrTx/>
              <a:buFontTx/>
              <a:buNone/>
              <a:defRPr/>
            </a:pPr>
            <a:endParaRPr lang="sl-SI" altLang="it-IT" sz="1600" smtClean="0">
              <a:solidFill>
                <a:srgbClr val="000000"/>
              </a:solidFill>
              <a:cs typeface="Arial" pitchFamily="34" charset="0"/>
            </a:endParaRPr>
          </a:p>
          <a:p>
            <a:pPr eaLnBrk="1" hangingPunct="1">
              <a:buClrTx/>
              <a:buFontTx/>
              <a:buNone/>
              <a:defRPr/>
            </a:pPr>
            <a:endParaRPr lang="sl-SI" altLang="it-IT" sz="1600" smtClean="0">
              <a:solidFill>
                <a:srgbClr val="000000"/>
              </a:solidFill>
              <a:cs typeface="Arial" pitchFamily="34" charset="0"/>
            </a:endParaRPr>
          </a:p>
        </p:txBody>
      </p:sp>
      <p:sp>
        <p:nvSpPr>
          <p:cNvPr id="46084" name="Rectangle 4"/>
          <p:cNvSpPr>
            <a:spLocks noChangeArrowheads="1"/>
          </p:cNvSpPr>
          <p:nvPr/>
        </p:nvSpPr>
        <p:spPr bwMode="auto">
          <a:xfrm>
            <a:off x="31750" y="115888"/>
            <a:ext cx="9036050" cy="720725"/>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2800" dirty="0">
                <a:solidFill>
                  <a:srgbClr val="FFFF00"/>
                </a:solidFill>
                <a:latin typeface="Trebuchet MS" charset="0"/>
                <a:ea typeface="ＭＳ Ｐゴシック" charset="0"/>
                <a:cs typeface="Arial" charset="0"/>
              </a:rPr>
              <a:t>In futuro ...</a:t>
            </a:r>
          </a:p>
        </p:txBody>
      </p:sp>
      <p:sp>
        <p:nvSpPr>
          <p:cNvPr id="46085"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p>
        </p:txBody>
      </p:sp>
      <p:pic>
        <p:nvPicPr>
          <p:cNvPr id="46086"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7112" name="Rectangle 1"/>
          <p:cNvSpPr>
            <a:spLocks noChangeArrowheads="1"/>
          </p:cNvSpPr>
          <p:nvPr/>
        </p:nvSpPr>
        <p:spPr bwMode="auto">
          <a:xfrm>
            <a:off x="179388" y="1052513"/>
            <a:ext cx="8786812"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charset="-128"/>
                <a:cs typeface="Arial Unicode MS" pitchFamily="34" charset="-128"/>
              </a:defRPr>
            </a:lvl1pPr>
            <a:lvl2pPr marL="1028700"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charset="-128"/>
                <a:cs typeface="Arial Unicode MS" pitchFamily="34"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charset="-128"/>
                <a:cs typeface="Arial Unicode MS" pitchFamily="34"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cs typeface="Arial Unicode MS" pitchFamily="34"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cs typeface="Arial Unicode MS"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cs typeface="Arial Unicode MS"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cs typeface="Arial Unicode MS"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cs typeface="Arial Unicode MS"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charset="-128"/>
                <a:cs typeface="Arial Unicode MS" pitchFamily="34" charset="-128"/>
              </a:defRPr>
            </a:lvl9pPr>
          </a:lstStyle>
          <a:p>
            <a:pPr algn="just" eaLnBrk="1" hangingPunct="1">
              <a:spcBef>
                <a:spcPct val="0"/>
              </a:spcBef>
              <a:buClrTx/>
              <a:buSzPct val="45000"/>
              <a:buFont typeface="Arial" pitchFamily="34" charset="0"/>
              <a:buChar char="•"/>
            </a:pPr>
            <a:r>
              <a:rPr lang="it-IT" altLang="it-IT" sz="2400">
                <a:solidFill>
                  <a:schemeClr val="tx1"/>
                </a:solidFill>
                <a:latin typeface="Trebuchet MS" pitchFamily="34" charset="0"/>
              </a:rPr>
              <a:t>Monitoraggio, modelli matematici</a:t>
            </a:r>
          </a:p>
          <a:p>
            <a:pPr algn="just" eaLnBrk="1" hangingPunct="1">
              <a:spcBef>
                <a:spcPct val="0"/>
              </a:spcBef>
              <a:buClrTx/>
              <a:buSzPct val="45000"/>
              <a:buFont typeface="Arial" pitchFamily="34" charset="0"/>
              <a:buChar char="•"/>
            </a:pPr>
            <a:r>
              <a:rPr lang="it-IT" altLang="it-IT" sz="2400">
                <a:solidFill>
                  <a:srgbClr val="FF0000"/>
                </a:solidFill>
                <a:latin typeface="Trebuchet MS" pitchFamily="34" charset="0"/>
              </a:rPr>
              <a:t>Analisi chimica delle polveri PM10</a:t>
            </a:r>
          </a:p>
          <a:p>
            <a:pPr algn="just" eaLnBrk="1" hangingPunct="1">
              <a:spcBef>
                <a:spcPct val="0"/>
              </a:spcBef>
              <a:buClrTx/>
              <a:buSzPct val="45000"/>
            </a:pPr>
            <a:endParaRPr lang="it-IT" altLang="it-IT" sz="2400">
              <a:solidFill>
                <a:schemeClr val="tx1"/>
              </a:solidFill>
              <a:latin typeface="Trebuchet MS" pitchFamily="34" charset="0"/>
            </a:endParaRPr>
          </a:p>
          <a:p>
            <a:pPr algn="just" eaLnBrk="1" hangingPunct="1">
              <a:spcBef>
                <a:spcPct val="0"/>
              </a:spcBef>
              <a:buClrTx/>
              <a:buSzPct val="45000"/>
              <a:buFont typeface="Arial" pitchFamily="34" charset="0"/>
              <a:buChar char="•"/>
            </a:pPr>
            <a:r>
              <a:rPr lang="it-IT" altLang="it-IT" sz="2400">
                <a:solidFill>
                  <a:schemeClr val="tx1"/>
                </a:solidFill>
                <a:latin typeface="Trebuchet MS" pitchFamily="34" charset="0"/>
              </a:rPr>
              <a:t>Emissioni prese in considerazione:</a:t>
            </a:r>
          </a:p>
          <a:p>
            <a:pPr lvl="1" algn="just" eaLnBrk="1" hangingPunct="1">
              <a:spcBef>
                <a:spcPct val="0"/>
              </a:spcBef>
              <a:buClrTx/>
              <a:buSzPct val="45000"/>
              <a:buFont typeface="Arial" pitchFamily="34" charset="0"/>
              <a:buChar char="•"/>
            </a:pPr>
            <a:r>
              <a:rPr lang="it-IT" altLang="it-IT" sz="2400">
                <a:solidFill>
                  <a:schemeClr val="tx1"/>
                </a:solidFill>
                <a:latin typeface="Trebuchet MS" pitchFamily="34" charset="0"/>
              </a:rPr>
              <a:t>Combustione motori delle navi ormeggiate </a:t>
            </a:r>
          </a:p>
          <a:p>
            <a:pPr lvl="1" algn="just" eaLnBrk="1" hangingPunct="1">
              <a:spcBef>
                <a:spcPct val="0"/>
              </a:spcBef>
              <a:buClrTx/>
              <a:buSzPct val="45000"/>
              <a:buFont typeface="Arial" pitchFamily="34" charset="0"/>
              <a:buChar char="•"/>
            </a:pPr>
            <a:r>
              <a:rPr lang="it-IT" altLang="it-IT" sz="2400">
                <a:solidFill>
                  <a:schemeClr val="tx1"/>
                </a:solidFill>
                <a:latin typeface="Trebuchet MS" pitchFamily="34" charset="0"/>
              </a:rPr>
              <a:t>Vento, risolevamento da cumuli</a:t>
            </a:r>
          </a:p>
          <a:p>
            <a:pPr lvl="1" algn="just" eaLnBrk="1" hangingPunct="1">
              <a:spcBef>
                <a:spcPct val="0"/>
              </a:spcBef>
              <a:buClrTx/>
              <a:buSzPct val="45000"/>
              <a:buFont typeface="Arial" pitchFamily="34" charset="0"/>
              <a:buChar char="•"/>
            </a:pPr>
            <a:r>
              <a:rPr lang="it-IT" altLang="it-IT" sz="2400">
                <a:solidFill>
                  <a:schemeClr val="tx1"/>
                </a:solidFill>
                <a:latin typeface="Trebuchet MS" pitchFamily="34" charset="0"/>
              </a:rPr>
              <a:t>Manipolazione di merci</a:t>
            </a:r>
          </a:p>
          <a:p>
            <a:pPr algn="just" eaLnBrk="1" hangingPunct="1">
              <a:spcBef>
                <a:spcPct val="0"/>
              </a:spcBef>
              <a:buClrTx/>
              <a:buSzPct val="45000"/>
              <a:buFont typeface="Arial" pitchFamily="34" charset="0"/>
              <a:buChar char="•"/>
            </a:pPr>
            <a:r>
              <a:rPr lang="it-IT" altLang="it-IT" sz="2400">
                <a:solidFill>
                  <a:schemeClr val="tx1"/>
                </a:solidFill>
                <a:latin typeface="Trebuchet MS" pitchFamily="34" charset="0"/>
              </a:rPr>
              <a:t>Da considerare ancora:</a:t>
            </a:r>
          </a:p>
          <a:p>
            <a:pPr lvl="1" algn="just" eaLnBrk="1" hangingPunct="1">
              <a:spcBef>
                <a:spcPct val="0"/>
              </a:spcBef>
              <a:buClrTx/>
              <a:buSzPct val="45000"/>
              <a:buFont typeface="Arial" pitchFamily="34" charset="0"/>
              <a:buChar char="•"/>
            </a:pPr>
            <a:r>
              <a:rPr lang="it-IT" altLang="it-IT" sz="2400">
                <a:solidFill>
                  <a:srgbClr val="FF0000"/>
                </a:solidFill>
                <a:latin typeface="Trebuchet MS" pitchFamily="34" charset="0"/>
              </a:rPr>
              <a:t>Risolevamento da terra causa le attività a terra </a:t>
            </a:r>
          </a:p>
          <a:p>
            <a:pPr lvl="1" algn="just" eaLnBrk="1" hangingPunct="1">
              <a:spcBef>
                <a:spcPct val="0"/>
              </a:spcBef>
              <a:buClrTx/>
              <a:buSzPct val="45000"/>
              <a:buFont typeface="Arial" pitchFamily="34" charset="0"/>
              <a:buChar char="•"/>
            </a:pPr>
            <a:r>
              <a:rPr lang="it-IT" altLang="it-IT" sz="2400">
                <a:solidFill>
                  <a:srgbClr val="FF0000"/>
                </a:solidFill>
                <a:latin typeface="Trebuchet MS" pitchFamily="34" charset="0"/>
              </a:rPr>
              <a:t>Combustione mezzi di supporto a terra</a:t>
            </a:r>
          </a:p>
          <a:p>
            <a:pPr lvl="1" algn="just" eaLnBrk="1" hangingPunct="1">
              <a:spcBef>
                <a:spcPct val="0"/>
              </a:spcBef>
              <a:buClrTx/>
              <a:buSzPct val="45000"/>
              <a:buFont typeface="Arial" pitchFamily="34" charset="0"/>
              <a:buChar char="•"/>
            </a:pPr>
            <a:r>
              <a:rPr lang="it-IT" altLang="it-IT" sz="2400">
                <a:solidFill>
                  <a:srgbClr val="FF0000"/>
                </a:solidFill>
                <a:latin typeface="Trebuchet MS" pitchFamily="34" charset="0"/>
              </a:rPr>
              <a:t>Emissioni legate al funzionamento della struttura portuale</a:t>
            </a:r>
          </a:p>
          <a:p>
            <a:pPr algn="just" eaLnBrk="1" hangingPunct="1">
              <a:spcBef>
                <a:spcPct val="0"/>
              </a:spcBef>
              <a:buClrTx/>
              <a:buSzPct val="45000"/>
              <a:buFont typeface="Arial" pitchFamily="34" charset="0"/>
              <a:buChar char="•"/>
            </a:pPr>
            <a:endParaRPr lang="sl-SI" altLang="it-IT" sz="1800">
              <a:solidFill>
                <a:schemeClr val="tx1"/>
              </a:solidFill>
              <a:latin typeface="Trebuchet MS" pitchFamily="34" charset="0"/>
            </a:endParaRPr>
          </a:p>
          <a:p>
            <a:pPr algn="just" eaLnBrk="1" hangingPunct="1">
              <a:spcBef>
                <a:spcPct val="0"/>
              </a:spcBef>
              <a:buClrTx/>
              <a:buSzPct val="45000"/>
              <a:buFont typeface="Arial" pitchFamily="34" charset="0"/>
              <a:buChar char="•"/>
            </a:pPr>
            <a:endParaRPr lang="sl-SI" altLang="it-IT" sz="1800">
              <a:latin typeface="Trebuchet MS" pitchFamily="34" charset="0"/>
            </a:endParaRPr>
          </a:p>
          <a:p>
            <a:pPr algn="just" eaLnBrk="1" hangingPunct="1">
              <a:spcBef>
                <a:spcPct val="0"/>
              </a:spcBef>
              <a:buClrTx/>
              <a:buSzPct val="45000"/>
              <a:buFont typeface="Arial" pitchFamily="34" charset="0"/>
              <a:buChar char="•"/>
            </a:pPr>
            <a:endParaRPr lang="sl-SI" altLang="it-IT" sz="1800">
              <a:latin typeface="Trebuchet MS"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0"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7171" name="Rectangle 3"/>
          <p:cNvSpPr>
            <a:spLocks noChangeArrowheads="1"/>
          </p:cNvSpPr>
          <p:nvPr/>
        </p:nvSpPr>
        <p:spPr bwMode="auto">
          <a:xfrm>
            <a:off x="179388" y="4346575"/>
            <a:ext cx="8459787" cy="159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endParaRPr lang="sl-SI" altLang="it-IT" sz="2800" smtClean="0">
              <a:solidFill>
                <a:srgbClr val="000000"/>
              </a:solidFill>
              <a:cs typeface="Arial" pitchFamily="34" charset="0"/>
            </a:endParaRPr>
          </a:p>
          <a:p>
            <a:pPr algn="just" eaLnBrk="1" hangingPunct="1">
              <a:buClrTx/>
              <a:buFontTx/>
              <a:buNone/>
              <a:defRPr/>
            </a:pPr>
            <a:r>
              <a:rPr lang="sl-SI" altLang="it-IT" sz="1400" smtClean="0">
                <a:solidFill>
                  <a:srgbClr val="000000"/>
                </a:solidFill>
                <a:latin typeface="Trebuchet MS" pitchFamily="34" charset="0"/>
                <a:cs typeface="Arial" pitchFamily="34" charset="0"/>
              </a:rPr>
              <a:t>Il Porto di Venezia ha 26 terminal merci e 8 terminal passeggeri. Nel porto ci sono 30.000 m di banchine - 163 accosti operativi. Il Porto di Venezia ha a disposizione superfici molto ampie da dedicare a attività logistica, e è quindi il punto ideale per accogliere e lavorare le merci, sia in import che in export. Il porto si estende in 20.450.000 mq. La profondità del mare e dai 12 m.</a:t>
            </a:r>
          </a:p>
        </p:txBody>
      </p:sp>
      <p:sp>
        <p:nvSpPr>
          <p:cNvPr id="7172" name="Rectangle 4"/>
          <p:cNvSpPr>
            <a:spLocks noChangeArrowheads="1"/>
          </p:cNvSpPr>
          <p:nvPr/>
        </p:nvSpPr>
        <p:spPr bwMode="auto">
          <a:xfrm>
            <a:off x="179388" y="179388"/>
            <a:ext cx="8640762" cy="90011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4.1.1 Definizione delle aree d'interesse ed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esame della situazione esistente</a:t>
            </a:r>
            <a:r>
              <a:rPr lang="sl-SI" sz="2800">
                <a:solidFill>
                  <a:srgbClr val="FFFF00"/>
                </a:solidFill>
                <a:latin typeface="Alabny" charset="0"/>
                <a:ea typeface="ＭＳ Ｐゴシック" charset="0"/>
              </a:rPr>
              <a:t> </a:t>
            </a:r>
          </a:p>
        </p:txBody>
      </p:sp>
      <p:sp>
        <p:nvSpPr>
          <p:cNvPr id="7173"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7174"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5" name="Picture 7"/>
          <p:cNvPicPr>
            <a:picLocks noChangeAspect="1" noChangeArrowheads="1"/>
          </p:cNvPicPr>
          <p:nvPr/>
        </p:nvPicPr>
        <p:blipFill>
          <a:blip r:embed="rId5"/>
          <a:srcRect/>
          <a:stretch>
            <a:fillRect/>
          </a:stretch>
        </p:blipFill>
        <p:spPr bwMode="auto">
          <a:xfrm>
            <a:off x="4408488" y="1196975"/>
            <a:ext cx="4308475" cy="3095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6" name="Picture 8"/>
          <p:cNvPicPr>
            <a:picLocks noChangeAspect="1" noChangeArrowheads="1"/>
          </p:cNvPicPr>
          <p:nvPr/>
        </p:nvPicPr>
        <p:blipFill>
          <a:blip r:embed="rId6"/>
          <a:srcRect/>
          <a:stretch>
            <a:fillRect/>
          </a:stretch>
        </p:blipFill>
        <p:spPr bwMode="auto">
          <a:xfrm>
            <a:off x="180975" y="1196975"/>
            <a:ext cx="4175125" cy="3543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4"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8195" name="Rectangle 3"/>
          <p:cNvSpPr>
            <a:spLocks noChangeArrowheads="1"/>
          </p:cNvSpPr>
          <p:nvPr/>
        </p:nvSpPr>
        <p:spPr bwMode="auto">
          <a:xfrm>
            <a:off x="179388" y="4346575"/>
            <a:ext cx="8459787" cy="159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endParaRPr lang="sl-SI" altLang="it-IT" sz="2800" smtClean="0">
              <a:solidFill>
                <a:srgbClr val="000000"/>
              </a:solidFill>
              <a:cs typeface="Arial" pitchFamily="34" charset="0"/>
            </a:endParaRPr>
          </a:p>
          <a:p>
            <a:pPr algn="just" eaLnBrk="1" hangingPunct="1">
              <a:buClrTx/>
              <a:buFontTx/>
              <a:buNone/>
              <a:defRPr/>
            </a:pPr>
            <a:r>
              <a:rPr lang="sl-SI" altLang="it-IT" sz="1400" smtClean="0">
                <a:solidFill>
                  <a:srgbClr val="000000"/>
                </a:solidFill>
                <a:latin typeface="Trebuchet MS" pitchFamily="34" charset="0"/>
                <a:cs typeface="Arial" pitchFamily="34" charset="0"/>
              </a:rPr>
              <a:t>Nel porto di Koper ci sono 10 terminal merci e 1 terminal passeggeri. Ci sono 3300 m di banchine. Il porto si estende in 2.800.00 mq. 247.000 mq rappresenta dei magazzini chiusi, 76.000 mq di magazzini coperti, 900.000 mq di terreno per il stoccaggio. Ci sono gli serbatoi con la capacità 143.000 metri cubici. Nella prossimità possiamo intravedere la città Koper (aree abitate). </a:t>
            </a:r>
          </a:p>
        </p:txBody>
      </p:sp>
      <p:sp>
        <p:nvSpPr>
          <p:cNvPr id="8196" name="Rectangle 4"/>
          <p:cNvSpPr>
            <a:spLocks noChangeArrowheads="1"/>
          </p:cNvSpPr>
          <p:nvPr/>
        </p:nvSpPr>
        <p:spPr bwMode="auto">
          <a:xfrm>
            <a:off x="179388" y="179388"/>
            <a:ext cx="8640762" cy="90011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4.1.1 Definizione delle aree d'interesse ed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esame della situazione esistente</a:t>
            </a:r>
            <a:r>
              <a:rPr lang="sl-SI" sz="2800">
                <a:solidFill>
                  <a:srgbClr val="FFFF00"/>
                </a:solidFill>
                <a:latin typeface="Alabny" charset="0"/>
                <a:ea typeface="ＭＳ Ｐゴシック" charset="0"/>
              </a:rPr>
              <a:t> </a:t>
            </a:r>
          </a:p>
        </p:txBody>
      </p:sp>
      <p:sp>
        <p:nvSpPr>
          <p:cNvPr id="8197"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8198"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9" name="Picture 7"/>
          <p:cNvPicPr>
            <a:picLocks noChangeAspect="1" noChangeArrowheads="1"/>
          </p:cNvPicPr>
          <p:nvPr/>
        </p:nvPicPr>
        <p:blipFill>
          <a:blip r:embed="rId5"/>
          <a:srcRect/>
          <a:stretch>
            <a:fillRect/>
          </a:stretch>
        </p:blipFill>
        <p:spPr bwMode="auto">
          <a:xfrm>
            <a:off x="4500563" y="1139825"/>
            <a:ext cx="4248150" cy="3424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00" name="Picture 8"/>
          <p:cNvPicPr>
            <a:picLocks noChangeAspect="1" noChangeArrowheads="1"/>
          </p:cNvPicPr>
          <p:nvPr/>
        </p:nvPicPr>
        <p:blipFill>
          <a:blip r:embed="rId6"/>
          <a:srcRect/>
          <a:stretch>
            <a:fillRect/>
          </a:stretch>
        </p:blipFill>
        <p:spPr bwMode="auto">
          <a:xfrm>
            <a:off x="179388" y="1125538"/>
            <a:ext cx="4333875" cy="3455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8"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9219" name="Rectangle 3"/>
          <p:cNvSpPr>
            <a:spLocks noChangeArrowheads="1"/>
          </p:cNvSpPr>
          <p:nvPr/>
        </p:nvSpPr>
        <p:spPr bwMode="auto">
          <a:xfrm>
            <a:off x="179388" y="4346575"/>
            <a:ext cx="8459787" cy="159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endParaRPr lang="sl-SI" altLang="it-IT" sz="2800" smtClean="0">
              <a:solidFill>
                <a:srgbClr val="000000"/>
              </a:solidFill>
              <a:cs typeface="Arial" pitchFamily="34" charset="0"/>
            </a:endParaRPr>
          </a:p>
          <a:p>
            <a:pPr algn="just" eaLnBrk="1" hangingPunct="1">
              <a:buClrTx/>
              <a:buFontTx/>
              <a:buNone/>
              <a:defRPr/>
            </a:pPr>
            <a:r>
              <a:rPr lang="sl-SI" altLang="it-IT" sz="1400" smtClean="0">
                <a:solidFill>
                  <a:srgbClr val="000000"/>
                </a:solidFill>
                <a:latin typeface="Trebuchet MS" pitchFamily="34" charset="0"/>
                <a:cs typeface="Arial" pitchFamily="34" charset="0"/>
              </a:rPr>
              <a:t>Nel porto di Trieste ci sono 20 terminal merci e 2 terminal passeggeri. Nel porto ci sono 12.000 m di banchine. Il porto si estende in 2.300.000 mq. 500.000 mq per il stoccaggio sono coperti, 425.000 mq di terreno non coperto per il stoccaggio di materiale, che può stare all'aperto. Anche il porto di Trieste è nelle prossimità delle aree abitate (città di Trieste)</a:t>
            </a:r>
          </a:p>
        </p:txBody>
      </p:sp>
      <p:sp>
        <p:nvSpPr>
          <p:cNvPr id="9220" name="Rectangle 4"/>
          <p:cNvSpPr>
            <a:spLocks noChangeArrowheads="1"/>
          </p:cNvSpPr>
          <p:nvPr/>
        </p:nvSpPr>
        <p:spPr bwMode="auto">
          <a:xfrm>
            <a:off x="179388" y="179388"/>
            <a:ext cx="8640762" cy="90011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4.1.1 Definizione delle aree d'interesse ed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esame della situazione esistente</a:t>
            </a:r>
            <a:r>
              <a:rPr lang="sl-SI" sz="2800">
                <a:solidFill>
                  <a:srgbClr val="FFFF00"/>
                </a:solidFill>
                <a:latin typeface="Alabny" charset="0"/>
                <a:ea typeface="ＭＳ Ｐゴシック" charset="0"/>
              </a:rPr>
              <a:t> </a:t>
            </a:r>
          </a:p>
        </p:txBody>
      </p:sp>
      <p:sp>
        <p:nvSpPr>
          <p:cNvPr id="9221"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9222"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3" name="Picture 7"/>
          <p:cNvPicPr>
            <a:picLocks noChangeAspect="1" noChangeArrowheads="1"/>
          </p:cNvPicPr>
          <p:nvPr/>
        </p:nvPicPr>
        <p:blipFill>
          <a:blip r:embed="rId5"/>
          <a:srcRect/>
          <a:stretch>
            <a:fillRect/>
          </a:stretch>
        </p:blipFill>
        <p:spPr bwMode="auto">
          <a:xfrm>
            <a:off x="234950" y="1271588"/>
            <a:ext cx="4751388" cy="2727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4" name="Picture 8"/>
          <p:cNvPicPr>
            <a:picLocks noChangeAspect="1" noChangeArrowheads="1"/>
          </p:cNvPicPr>
          <p:nvPr/>
        </p:nvPicPr>
        <p:blipFill>
          <a:blip r:embed="rId6"/>
          <a:srcRect/>
          <a:stretch>
            <a:fillRect/>
          </a:stretch>
        </p:blipFill>
        <p:spPr bwMode="auto">
          <a:xfrm>
            <a:off x="5040313" y="1271588"/>
            <a:ext cx="3949700" cy="358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2"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10243" name="Rectangle 3"/>
          <p:cNvSpPr>
            <a:spLocks noChangeArrowheads="1"/>
          </p:cNvSpPr>
          <p:nvPr/>
        </p:nvSpPr>
        <p:spPr bwMode="auto">
          <a:xfrm>
            <a:off x="360363" y="4679950"/>
            <a:ext cx="828040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algn="just" eaLnBrk="1" hangingPunct="1">
              <a:buClrTx/>
              <a:buFontTx/>
              <a:buNone/>
              <a:defRPr/>
            </a:pPr>
            <a:r>
              <a:rPr lang="sl-SI" altLang="it-IT" sz="1400" smtClean="0">
                <a:solidFill>
                  <a:srgbClr val="FF0000"/>
                </a:solidFill>
                <a:latin typeface="Trebuchet MS" pitchFamily="34" charset="0"/>
                <a:cs typeface="Arial" pitchFamily="34" charset="0"/>
              </a:rPr>
              <a:t>L'isola Saloni</a:t>
            </a:r>
            <a:r>
              <a:rPr lang="sl-SI" altLang="it-IT" sz="1400" smtClean="0">
                <a:solidFill>
                  <a:srgbClr val="000000"/>
                </a:solidFill>
                <a:latin typeface="Trebuchet MS" pitchFamily="34" charset="0"/>
                <a:cs typeface="Arial" pitchFamily="34" charset="0"/>
              </a:rPr>
              <a:t> si estende in 100.000 mq con 1350 m di banchine. Qui troviamo 47.000 mq di aree stoccaggio. Questa parte del porto è situata nelle prossimità della città, dove presumibilmente si può constatare l'impatto delle attività portuali.</a:t>
            </a:r>
          </a:p>
          <a:p>
            <a:pPr algn="just" eaLnBrk="1" hangingPunct="1">
              <a:buClrTx/>
              <a:buFontTx/>
              <a:buNone/>
              <a:defRPr/>
            </a:pPr>
            <a:r>
              <a:rPr lang="sl-SI" altLang="it-IT" sz="1400" smtClean="0">
                <a:solidFill>
                  <a:srgbClr val="FF0000"/>
                </a:solidFill>
                <a:latin typeface="Trebuchet MS" pitchFamily="34" charset="0"/>
                <a:cs typeface="Arial" pitchFamily="34" charset="0"/>
              </a:rPr>
              <a:t>Val da Rio</a:t>
            </a:r>
            <a:r>
              <a:rPr lang="sl-SI" altLang="it-IT" sz="1400" smtClean="0">
                <a:solidFill>
                  <a:srgbClr val="000000"/>
                </a:solidFill>
                <a:latin typeface="Trebuchet MS" pitchFamily="34" charset="0"/>
                <a:cs typeface="Arial" pitchFamily="34" charset="0"/>
              </a:rPr>
              <a:t> comprende 350.000 mq di aree per il stoccaggio all'aperto e 16.500 mq di magazzini coperti.</a:t>
            </a:r>
          </a:p>
          <a:p>
            <a:pPr eaLnBrk="1" hangingPunct="1">
              <a:buClrTx/>
              <a:buFontTx/>
              <a:buNone/>
              <a:defRPr/>
            </a:pPr>
            <a:endParaRPr lang="sl-SI" altLang="it-IT" sz="1400" smtClean="0">
              <a:solidFill>
                <a:srgbClr val="000000"/>
              </a:solidFill>
              <a:latin typeface="Trebuchet MS" pitchFamily="34" charset="0"/>
              <a:cs typeface="Arial" pitchFamily="34" charset="0"/>
            </a:endParaRPr>
          </a:p>
        </p:txBody>
      </p:sp>
      <p:sp>
        <p:nvSpPr>
          <p:cNvPr id="10244" name="Rectangle 4"/>
          <p:cNvSpPr>
            <a:spLocks noChangeArrowheads="1"/>
          </p:cNvSpPr>
          <p:nvPr/>
        </p:nvSpPr>
        <p:spPr bwMode="auto">
          <a:xfrm>
            <a:off x="179388" y="179388"/>
            <a:ext cx="8640762" cy="90011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4.1.1 Definizione delle aree d'interesse ed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esame della situazione esistente</a:t>
            </a:r>
            <a:r>
              <a:rPr lang="sl-SI" sz="2800">
                <a:solidFill>
                  <a:srgbClr val="FFFF00"/>
                </a:solidFill>
                <a:latin typeface="Alabny" charset="0"/>
                <a:ea typeface="ＭＳ Ｐゴシック" charset="0"/>
              </a:rPr>
              <a:t> </a:t>
            </a:r>
          </a:p>
        </p:txBody>
      </p:sp>
      <p:sp>
        <p:nvSpPr>
          <p:cNvPr id="10245"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10246"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47" name="Picture 7"/>
          <p:cNvPicPr>
            <a:picLocks noChangeAspect="1" noChangeArrowheads="1"/>
          </p:cNvPicPr>
          <p:nvPr/>
        </p:nvPicPr>
        <p:blipFill>
          <a:blip r:embed="rId5"/>
          <a:srcRect/>
          <a:stretch>
            <a:fillRect/>
          </a:stretch>
        </p:blipFill>
        <p:spPr bwMode="auto">
          <a:xfrm>
            <a:off x="900113" y="1196975"/>
            <a:ext cx="2700337" cy="1619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48" name="Picture 8"/>
          <p:cNvPicPr>
            <a:picLocks noChangeAspect="1" noChangeArrowheads="1"/>
          </p:cNvPicPr>
          <p:nvPr/>
        </p:nvPicPr>
        <p:blipFill>
          <a:blip r:embed="rId6"/>
          <a:srcRect/>
          <a:stretch>
            <a:fillRect/>
          </a:stretch>
        </p:blipFill>
        <p:spPr bwMode="auto">
          <a:xfrm>
            <a:off x="900113" y="3141663"/>
            <a:ext cx="2700337" cy="1571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9" name="Text Box 9"/>
          <p:cNvSpPr txBox="1">
            <a:spLocks noChangeArrowheads="1"/>
          </p:cNvSpPr>
          <p:nvPr/>
        </p:nvSpPr>
        <p:spPr bwMode="auto">
          <a:xfrm>
            <a:off x="1619250" y="1196975"/>
            <a:ext cx="13620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9pPr>
          </a:lstStyle>
          <a:p>
            <a:pPr>
              <a:buClrTx/>
              <a:buFontTx/>
              <a:buNone/>
              <a:defRPr/>
            </a:pPr>
            <a:r>
              <a:rPr lang="sl-SI" dirty="0" smtClean="0"/>
              <a:t>Isola Saloni</a:t>
            </a:r>
          </a:p>
        </p:txBody>
      </p:sp>
      <p:sp>
        <p:nvSpPr>
          <p:cNvPr id="10250" name="Text Box 10"/>
          <p:cNvSpPr txBox="1">
            <a:spLocks noChangeArrowheads="1"/>
          </p:cNvSpPr>
          <p:nvPr/>
        </p:nvSpPr>
        <p:spPr bwMode="auto">
          <a:xfrm>
            <a:off x="1630363" y="3094038"/>
            <a:ext cx="1219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Arial Unicode MS" charset="0"/>
              </a:defRPr>
            </a:lvl9pPr>
          </a:lstStyle>
          <a:p>
            <a:pPr>
              <a:buClrTx/>
              <a:buFontTx/>
              <a:buNone/>
              <a:defRPr/>
            </a:pPr>
            <a:r>
              <a:rPr lang="sl-SI" smtClean="0"/>
              <a:t>Val da Rio</a:t>
            </a:r>
          </a:p>
        </p:txBody>
      </p:sp>
      <p:pic>
        <p:nvPicPr>
          <p:cNvPr id="9228"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738" y="1125538"/>
            <a:ext cx="3635375" cy="3598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srcRect/>
          <a:stretch>
            <a:fillRect/>
          </a:stretch>
        </p:blipFill>
        <p:spPr bwMode="auto">
          <a:xfrm>
            <a:off x="8027988" y="6137275"/>
            <a:ext cx="9366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6" name="Rectangle 2"/>
          <p:cNvSpPr>
            <a:spLocks noChangeArrowheads="1"/>
          </p:cNvSpPr>
          <p:nvPr/>
        </p:nvSpPr>
        <p:spPr bwMode="auto">
          <a:xfrm>
            <a:off x="0" y="5949950"/>
            <a:ext cx="9144000" cy="71438"/>
          </a:xfrm>
          <a:prstGeom prst="rect">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dirty="0">
              <a:latin typeface="Arial" charset="0"/>
              <a:ea typeface="ＭＳ Ｐゴシック" charset="0"/>
            </a:endParaRPr>
          </a:p>
        </p:txBody>
      </p:sp>
      <p:sp>
        <p:nvSpPr>
          <p:cNvPr id="11267" name="Rectangle 3"/>
          <p:cNvSpPr>
            <a:spLocks noChangeArrowheads="1"/>
          </p:cNvSpPr>
          <p:nvPr/>
        </p:nvSpPr>
        <p:spPr bwMode="auto">
          <a:xfrm>
            <a:off x="360363" y="1979613"/>
            <a:ext cx="8459787" cy="324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charset="-128"/>
              </a:defRPr>
            </a:lvl9pPr>
          </a:lstStyle>
          <a:p>
            <a:pPr eaLnBrk="1" hangingPunct="1">
              <a:buClrTx/>
              <a:buFontTx/>
              <a:buNone/>
              <a:defRPr/>
            </a:pPr>
            <a:endParaRPr lang="sl-SI" altLang="it-IT" sz="2800" smtClean="0">
              <a:solidFill>
                <a:srgbClr val="000000"/>
              </a:solidFill>
              <a:cs typeface="Arial" pitchFamily="34" charset="0"/>
            </a:endParaRPr>
          </a:p>
          <a:p>
            <a:pPr eaLnBrk="1" hangingPunct="1">
              <a:buClrTx/>
              <a:buSzPct val="45000"/>
              <a:buFontTx/>
              <a:buNone/>
              <a:defRPr/>
            </a:pPr>
            <a:r>
              <a:rPr lang="sl-SI" altLang="it-IT" smtClean="0">
                <a:solidFill>
                  <a:srgbClr val="000000"/>
                </a:solidFill>
                <a:latin typeface="Trebuchet MS" pitchFamily="34" charset="0"/>
                <a:cs typeface="Arial" pitchFamily="34" charset="0"/>
              </a:rPr>
              <a:t>Abbiamo raccolto i dati sul monitoraggio nei porti e nelle aree circostanti nell</a:t>
            </a:r>
            <a:r>
              <a:rPr lang="sl-SI" altLang="en-US" smtClean="0">
                <a:solidFill>
                  <a:srgbClr val="000000"/>
                </a:solidFill>
                <a:latin typeface="Trebuchet MS" pitchFamily="34" charset="0"/>
                <a:cs typeface="Arial" pitchFamily="34" charset="0"/>
              </a:rPr>
              <a:t>’</a:t>
            </a:r>
            <a:r>
              <a:rPr lang="sl-SI" altLang="it-IT" smtClean="0">
                <a:solidFill>
                  <a:srgbClr val="000000"/>
                </a:solidFill>
                <a:latin typeface="Trebuchet MS" pitchFamily="34" charset="0"/>
                <a:cs typeface="Arial" pitchFamily="34" charset="0"/>
              </a:rPr>
              <a:t>anno 2011. </a:t>
            </a:r>
          </a:p>
          <a:p>
            <a:pPr eaLnBrk="1" hangingPunct="1">
              <a:buClrTx/>
              <a:buSzPct val="45000"/>
              <a:buFontTx/>
              <a:buNone/>
              <a:defRPr/>
            </a:pPr>
            <a:endParaRPr lang="sl-SI" altLang="it-IT" smtClean="0">
              <a:solidFill>
                <a:srgbClr val="000000"/>
              </a:solidFill>
              <a:latin typeface="Trebuchet MS" pitchFamily="34" charset="0"/>
              <a:cs typeface="Arial" pitchFamily="34" charset="0"/>
            </a:endParaRPr>
          </a:p>
          <a:p>
            <a:pPr eaLnBrk="1" hangingPunct="1">
              <a:buClrTx/>
              <a:buSzPct val="45000"/>
              <a:buFontTx/>
              <a:buNone/>
              <a:defRPr/>
            </a:pPr>
            <a:r>
              <a:rPr lang="sl-SI" altLang="it-IT" smtClean="0">
                <a:solidFill>
                  <a:srgbClr val="000000"/>
                </a:solidFill>
                <a:latin typeface="Trebuchet MS" pitchFamily="34" charset="0"/>
                <a:cs typeface="Arial" pitchFamily="34" charset="0"/>
              </a:rPr>
              <a:t>Abbiamo raccolto anche i dati sulle aree, dove avviene la manipolazione di merci, che hanno un possibile impatto negativo sull'atmosfera, dati contenenti la quantità di merce manipolata. </a:t>
            </a:r>
          </a:p>
        </p:txBody>
      </p:sp>
      <p:sp>
        <p:nvSpPr>
          <p:cNvPr id="11268" name="Rectangle 4"/>
          <p:cNvSpPr>
            <a:spLocks noChangeArrowheads="1"/>
          </p:cNvSpPr>
          <p:nvPr/>
        </p:nvSpPr>
        <p:spPr bwMode="auto">
          <a:xfrm>
            <a:off x="179388" y="179388"/>
            <a:ext cx="8640762" cy="1439862"/>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4.1.2 Comparazione dei dati delle analisi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precedentemente effettuate in tema di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200">
                <a:solidFill>
                  <a:srgbClr val="FFFF00"/>
                </a:solidFill>
                <a:latin typeface="Arial" charset="0"/>
                <a:ea typeface="ＭＳ Ｐゴシック" charset="0"/>
                <a:cs typeface="Arial" charset="0"/>
              </a:rPr>
              <a:t>emissioni dai 4 porti coinvolti</a:t>
            </a:r>
          </a:p>
        </p:txBody>
      </p:sp>
      <p:sp>
        <p:nvSpPr>
          <p:cNvPr id="11269" name="Rectangle 5"/>
          <p:cNvSpPr>
            <a:spLocks noChangeArrowheads="1"/>
          </p:cNvSpPr>
          <p:nvPr/>
        </p:nvSpPr>
        <p:spPr bwMode="auto">
          <a:xfrm>
            <a:off x="323850" y="6237288"/>
            <a:ext cx="83518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1600" b="1" dirty="0">
                <a:solidFill>
                  <a:srgbClr val="FFCC00"/>
                </a:solidFill>
                <a:latin typeface="Trebuchet MS" charset="0"/>
                <a:ea typeface="ＭＳ Ｐゴシック" charset="0"/>
              </a:rPr>
              <a:t>R</a:t>
            </a:r>
            <a:r>
              <a:rPr lang="en-US" sz="1600" b="1" dirty="0">
                <a:solidFill>
                  <a:srgbClr val="FFCC00"/>
                </a:solidFill>
                <a:latin typeface="Trebuchet MS" charset="0"/>
                <a:ea typeface="ＭＳ Ｐゴシック" charset="0"/>
              </a:rPr>
              <a:t>a</a:t>
            </a:r>
            <a:r>
              <a:rPr lang="sl-SI" sz="1600" b="1" dirty="0">
                <a:solidFill>
                  <a:srgbClr val="FFCC00"/>
                </a:solidFill>
                <a:latin typeface="Trebuchet MS" charset="0"/>
                <a:ea typeface="ＭＳ Ｐゴシック" charset="0"/>
              </a:rPr>
              <a:t>venna 24/10/2014</a:t>
            </a:r>
            <a:br>
              <a:rPr lang="sl-SI" sz="1600" b="1" dirty="0">
                <a:solidFill>
                  <a:srgbClr val="FFCC00"/>
                </a:solidFill>
                <a:latin typeface="Trebuchet MS" charset="0"/>
                <a:ea typeface="ＭＳ Ｐゴシック" charset="0"/>
              </a:rPr>
            </a:br>
            <a:endParaRPr lang="sl-SI" sz="1600" b="1" dirty="0">
              <a:solidFill>
                <a:srgbClr val="FFCC00"/>
              </a:solidFill>
              <a:latin typeface="Trebuchet MS" charset="0"/>
              <a:ea typeface="ＭＳ Ｐゴシック" charset="0"/>
            </a:endParaRPr>
          </a:p>
        </p:txBody>
      </p:sp>
      <p:pic>
        <p:nvPicPr>
          <p:cNvPr id="11270" name="Picture 6"/>
          <p:cNvPicPr>
            <a:picLocks noChangeAspect="1" noChangeArrowheads="1"/>
          </p:cNvPicPr>
          <p:nvPr/>
        </p:nvPicPr>
        <p:blipFill>
          <a:blip r:embed="rId4"/>
          <a:srcRect/>
          <a:stretch>
            <a:fillRect/>
          </a:stretch>
        </p:blipFill>
        <p:spPr bwMode="auto">
          <a:xfrm>
            <a:off x="6659563" y="6261100"/>
            <a:ext cx="1225550" cy="48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1366</TotalTime>
  <Words>2558</Words>
  <Application>Microsoft Office PowerPoint</Application>
  <PresentationFormat>Presentazione su schermo (4:3)</PresentationFormat>
  <Paragraphs>442</Paragraphs>
  <Slides>45</Slides>
  <Notes>45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45</vt:i4>
      </vt:variant>
    </vt:vector>
  </HeadingPairs>
  <TitlesOfParts>
    <vt:vector size="53" baseType="lpstr">
      <vt:lpstr>Arial</vt:lpstr>
      <vt:lpstr>ＭＳ Ｐゴシック</vt:lpstr>
      <vt:lpstr>Arial Unicode MS</vt:lpstr>
      <vt:lpstr>Times New Roman</vt:lpstr>
      <vt:lpstr>Trebuchet MS</vt:lpstr>
      <vt:lpstr>Alabny</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 Call/ Project acronym/ Project Title in ITALIAN Ref. Call/ Project acronym/ Project Title in SLOVENE</dc:title>
  <dc:creator>Dipendente regionale</dc:creator>
  <cp:lastModifiedBy>sargelli</cp:lastModifiedBy>
  <cp:revision>106</cp:revision>
  <cp:lastPrinted>1601-01-01T00:00:00Z</cp:lastPrinted>
  <dcterms:created xsi:type="dcterms:W3CDTF">2010-04-15T08:25:14Z</dcterms:created>
  <dcterms:modified xsi:type="dcterms:W3CDTF">2014-11-26T10:58:20Z</dcterms:modified>
</cp:coreProperties>
</file>