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95" r:id="rId5"/>
    <p:sldId id="261" r:id="rId6"/>
    <p:sldId id="284" r:id="rId7"/>
    <p:sldId id="262" r:id="rId8"/>
    <p:sldId id="285" r:id="rId9"/>
    <p:sldId id="263" r:id="rId10"/>
    <p:sldId id="264" r:id="rId11"/>
    <p:sldId id="286" r:id="rId12"/>
    <p:sldId id="287" r:id="rId13"/>
    <p:sldId id="265" r:id="rId14"/>
    <p:sldId id="266" r:id="rId15"/>
    <p:sldId id="267" r:id="rId16"/>
    <p:sldId id="289" r:id="rId17"/>
    <p:sldId id="288" r:id="rId18"/>
    <p:sldId id="290" r:id="rId19"/>
    <p:sldId id="294" r:id="rId20"/>
    <p:sldId id="268" r:id="rId21"/>
    <p:sldId id="291" r:id="rId22"/>
    <p:sldId id="292" r:id="rId23"/>
    <p:sldId id="269" r:id="rId24"/>
    <p:sldId id="293" r:id="rId25"/>
    <p:sldId id="270" r:id="rId26"/>
    <p:sldId id="296" r:id="rId27"/>
    <p:sldId id="297" r:id="rId28"/>
    <p:sldId id="299" r:id="rId29"/>
    <p:sldId id="300" r:id="rId30"/>
    <p:sldId id="301" r:id="rId31"/>
    <p:sldId id="298" r:id="rId32"/>
    <p:sldId id="272" r:id="rId33"/>
    <p:sldId id="302" r:id="rId34"/>
    <p:sldId id="259" r:id="rId3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5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6" d="100"/>
          <a:sy n="66" d="100"/>
        </p:scale>
        <p:origin x="-1410" y="-108"/>
      </p:cViewPr>
      <p:guideLst>
        <p:guide orient="horz" pos="2127"/>
        <p:guide pos="28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B6D2590-10CF-4C4A-976F-33D8EC272590}" type="datetimeFigureOut">
              <a:rPr lang="it-IT" smtClean="0"/>
              <a:t>23/10/2014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11371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6D2590-10CF-4C4A-976F-33D8EC272590}" type="datetimeFigureOut">
              <a:rPr lang="it-IT" smtClean="0"/>
              <a:t>23/10/2014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45971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6D2590-10CF-4C4A-976F-33D8EC272590}" type="datetimeFigureOut">
              <a:rPr lang="it-IT" smtClean="0"/>
              <a:t>23/10/2014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10399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6D2590-10CF-4C4A-976F-33D8EC272590}" type="datetimeFigureOut">
              <a:rPr lang="it-IT" smtClean="0"/>
              <a:t>23/10/2014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269520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0B6D2590-10CF-4C4A-976F-33D8EC272590}" type="datetimeFigureOut">
              <a:rPr lang="it-IT" smtClean="0"/>
              <a:t>23/10/2014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270627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B6D2590-10CF-4C4A-976F-33D8EC272590}" type="datetimeFigureOut">
              <a:rPr lang="it-IT" smtClean="0"/>
              <a:t>23/10/2014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113277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B6D2590-10CF-4C4A-976F-33D8EC272590}" type="datetimeFigureOut">
              <a:rPr lang="it-IT" smtClean="0"/>
              <a:t>23/10/2014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23564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0B6D2590-10CF-4C4A-976F-33D8EC272590}" type="datetimeFigureOut">
              <a:rPr lang="it-IT" smtClean="0"/>
              <a:t>23/10/2014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27112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6D2590-10CF-4C4A-976F-33D8EC272590}" type="datetimeFigureOut">
              <a:rPr lang="it-IT" smtClean="0"/>
              <a:t>23/10/2014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293433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B6D2590-10CF-4C4A-976F-33D8EC272590}" type="datetimeFigureOut">
              <a:rPr lang="it-IT" smtClean="0"/>
              <a:t>23/10/2014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279568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B6D2590-10CF-4C4A-976F-33D8EC272590}" type="datetimeFigureOut">
              <a:rPr lang="it-IT" smtClean="0"/>
              <a:t>23/10/2014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A2B6AF-B684-6040-A639-E43291E7A438}" type="slidenum">
              <a:rPr lang="it-IT" smtClean="0"/>
              <a:t>‹N›</a:t>
            </a:fld>
            <a:endParaRPr lang="it-IT"/>
          </a:p>
        </p:txBody>
      </p:sp>
    </p:spTree>
    <p:extLst>
      <p:ext uri="{BB962C8B-B14F-4D97-AF65-F5344CB8AC3E}">
        <p14:creationId xmlns:p14="http://schemas.microsoft.com/office/powerpoint/2010/main" val="396969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D2590-10CF-4C4A-976F-33D8EC272590}" type="datetimeFigureOut">
              <a:rPr lang="it-IT" smtClean="0"/>
              <a:t>23/10/2014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2B6AF-B684-6040-A639-E43291E7A438}" type="slidenum">
              <a:rPr lang="it-IT" smtClean="0"/>
              <a:t>‹N›</a:t>
            </a:fld>
            <a:endParaRPr lang="it-IT"/>
          </a:p>
        </p:txBody>
      </p:sp>
    </p:spTree>
    <p:extLst>
      <p:ext uri="{BB962C8B-B14F-4D97-AF65-F5344CB8AC3E}">
        <p14:creationId xmlns:p14="http://schemas.microsoft.com/office/powerpoint/2010/main" val="2454769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560274" y="5820261"/>
            <a:ext cx="2061000" cy="782277"/>
          </a:xfrm>
          <a:prstGeom prst="rect">
            <a:avLst/>
          </a:prstGeom>
        </p:spPr>
      </p:pic>
      <p:pic>
        <p:nvPicPr>
          <p:cNvPr id="5" name="Immagine 4"/>
          <p:cNvPicPr>
            <a:picLocks noChangeAspect="1"/>
          </p:cNvPicPr>
          <p:nvPr/>
        </p:nvPicPr>
        <p:blipFill>
          <a:blip r:embed="rId3"/>
          <a:stretch>
            <a:fillRect/>
          </a:stretch>
        </p:blipFill>
        <p:spPr>
          <a:xfrm>
            <a:off x="5706173" y="193645"/>
            <a:ext cx="3253230" cy="6470710"/>
          </a:xfrm>
          <a:prstGeom prst="rect">
            <a:avLst/>
          </a:prstGeom>
        </p:spPr>
      </p:pic>
      <p:sp>
        <p:nvSpPr>
          <p:cNvPr id="2" name="Titolo 1"/>
          <p:cNvSpPr>
            <a:spLocks noGrp="1"/>
          </p:cNvSpPr>
          <p:nvPr>
            <p:ph type="ctrTitle"/>
          </p:nvPr>
        </p:nvSpPr>
        <p:spPr>
          <a:xfrm>
            <a:off x="560274" y="572376"/>
            <a:ext cx="5368974" cy="1470025"/>
          </a:xfrm>
        </p:spPr>
        <p:txBody>
          <a:bodyPr>
            <a:noAutofit/>
          </a:bodyPr>
          <a:lstStyle/>
          <a:p>
            <a:pPr algn="l"/>
            <a:r>
              <a:rPr lang="it-IT" sz="3500" dirty="0">
                <a:solidFill>
                  <a:srgbClr val="128512"/>
                </a:solidFill>
              </a:rPr>
              <a:t>Seminario di diffusione SAFEPORT WP3</a:t>
            </a:r>
          </a:p>
        </p:txBody>
      </p:sp>
      <p:sp>
        <p:nvSpPr>
          <p:cNvPr id="3" name="Sottotitolo 2"/>
          <p:cNvSpPr>
            <a:spLocks noGrp="1"/>
          </p:cNvSpPr>
          <p:nvPr>
            <p:ph type="subTitle" idx="1"/>
          </p:nvPr>
        </p:nvSpPr>
        <p:spPr>
          <a:xfrm>
            <a:off x="560274" y="2593980"/>
            <a:ext cx="5368974" cy="2043246"/>
          </a:xfrm>
        </p:spPr>
        <p:txBody>
          <a:bodyPr>
            <a:noAutofit/>
          </a:bodyPr>
          <a:lstStyle/>
          <a:p>
            <a:pPr algn="l"/>
            <a:r>
              <a:rPr lang="it-IT" sz="1500" dirty="0">
                <a:solidFill>
                  <a:schemeClr val="tx1">
                    <a:lumMod val="75000"/>
                    <a:lumOff val="25000"/>
                  </a:schemeClr>
                </a:solidFill>
              </a:rPr>
              <a:t>Linee guida per la gestione delle emergenze in ambito portuale</a:t>
            </a:r>
          </a:p>
          <a:p>
            <a:pPr algn="l"/>
            <a:r>
              <a:rPr lang="it-IT" sz="1500" dirty="0">
                <a:solidFill>
                  <a:srgbClr val="404040"/>
                </a:solidFill>
              </a:rPr>
              <a:t>SAFEPORT - Il porto e la gestione dei rischi industriali ed ambientali </a:t>
            </a:r>
          </a:p>
          <a:p>
            <a:pPr algn="l"/>
            <a:endParaRPr lang="it-IT" sz="1500" dirty="0" smtClean="0"/>
          </a:p>
          <a:p>
            <a:pPr algn="l"/>
            <a:r>
              <a:rPr lang="it-IT" sz="1500" dirty="0" smtClean="0">
                <a:solidFill>
                  <a:srgbClr val="404040"/>
                </a:solidFill>
              </a:rPr>
              <a:t>Ing. Marco Buldrini (NIER Ingegneria S.p.A.)</a:t>
            </a:r>
            <a:endParaRPr lang="it-IT" sz="1500" dirty="0">
              <a:solidFill>
                <a:srgbClr val="404040"/>
              </a:solidFill>
            </a:endParaRPr>
          </a:p>
          <a:p>
            <a:pPr algn="l"/>
            <a:r>
              <a:rPr lang="it-IT" sz="1500" dirty="0" smtClean="0">
                <a:solidFill>
                  <a:srgbClr val="404040"/>
                </a:solidFill>
              </a:rPr>
              <a:t>Ravenna, 24/10/2014</a:t>
            </a:r>
            <a:endParaRPr lang="it-IT" sz="1500" dirty="0">
              <a:solidFill>
                <a:srgbClr val="404040"/>
              </a:solidFill>
            </a:endParaRPr>
          </a:p>
          <a:p>
            <a:pPr algn="l"/>
            <a:endParaRPr lang="it-IT" sz="1500" dirty="0" smtClean="0"/>
          </a:p>
          <a:p>
            <a:pPr algn="l"/>
            <a:r>
              <a:rPr lang="it-IT" sz="1500" dirty="0" smtClean="0"/>
              <a:t> </a:t>
            </a:r>
            <a:endParaRPr lang="it-IT" sz="1500" dirty="0"/>
          </a:p>
        </p:txBody>
      </p:sp>
    </p:spTree>
    <p:extLst>
      <p:ext uri="{BB962C8B-B14F-4D97-AF65-F5344CB8AC3E}">
        <p14:creationId xmlns:p14="http://schemas.microsoft.com/office/powerpoint/2010/main" val="346993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Delimitazione dell’area </a:t>
            </a:r>
            <a:r>
              <a:rPr lang="it-IT" sz="2000" dirty="0" smtClean="0">
                <a:solidFill>
                  <a:schemeClr val="tx2"/>
                </a:solidFill>
              </a:rPr>
              <a:t>d’interesse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500" dirty="0" smtClean="0">
                <a:solidFill>
                  <a:schemeClr val="tx1">
                    <a:lumMod val="75000"/>
                    <a:lumOff val="25000"/>
                  </a:schemeClr>
                </a:solidFill>
              </a:rPr>
              <a:t>È </a:t>
            </a:r>
            <a:r>
              <a:rPr lang="it-IT" sz="1800" dirty="0" smtClean="0">
                <a:solidFill>
                  <a:srgbClr val="C00000"/>
                </a:solidFill>
              </a:rPr>
              <a:t>l’area </a:t>
            </a:r>
            <a:r>
              <a:rPr lang="it-IT" sz="1800" dirty="0">
                <a:solidFill>
                  <a:srgbClr val="C00000"/>
                </a:solidFill>
              </a:rPr>
              <a:t>entro cui </a:t>
            </a:r>
            <a:r>
              <a:rPr lang="it-IT" sz="1500" dirty="0" smtClean="0">
                <a:solidFill>
                  <a:schemeClr val="tx1">
                    <a:lumMod val="75000"/>
                    <a:lumOff val="25000"/>
                  </a:schemeClr>
                </a:solidFill>
              </a:rPr>
              <a:t>l’Autorità Portuale </a:t>
            </a:r>
            <a:r>
              <a:rPr lang="it-IT" sz="1500" dirty="0">
                <a:solidFill>
                  <a:schemeClr val="tx1">
                    <a:lumMod val="75000"/>
                    <a:lumOff val="25000"/>
                  </a:schemeClr>
                </a:solidFill>
              </a:rPr>
              <a:t>svolgerà un </a:t>
            </a:r>
            <a:r>
              <a:rPr lang="it-IT" sz="1800" b="1" dirty="0">
                <a:solidFill>
                  <a:srgbClr val="C00000"/>
                </a:solidFill>
              </a:rPr>
              <a:t>ruolo attivo </a:t>
            </a:r>
            <a:r>
              <a:rPr lang="it-IT" sz="1500" dirty="0">
                <a:solidFill>
                  <a:schemeClr val="tx1">
                    <a:lumMod val="75000"/>
                    <a:lumOff val="25000"/>
                  </a:schemeClr>
                </a:solidFill>
              </a:rPr>
              <a:t>nella gestione delle emergenze secondo il piano che verrà predisposto.  Tale AREA PORTUALE </a:t>
            </a:r>
            <a:r>
              <a:rPr lang="it-IT" sz="1500" dirty="0" smtClean="0">
                <a:solidFill>
                  <a:schemeClr val="tx1">
                    <a:lumMod val="75000"/>
                    <a:lumOff val="25000"/>
                  </a:schemeClr>
                </a:solidFill>
              </a:rPr>
              <a:t>comprende </a:t>
            </a:r>
            <a:r>
              <a:rPr lang="it-IT" sz="1500" dirty="0">
                <a:solidFill>
                  <a:schemeClr val="tx1">
                    <a:lumMod val="75000"/>
                    <a:lumOff val="25000"/>
                  </a:schemeClr>
                </a:solidFill>
              </a:rPr>
              <a:t>almeno</a:t>
            </a:r>
            <a:r>
              <a:rPr lang="it-IT" sz="1500" dirty="0" smtClean="0">
                <a:solidFill>
                  <a:schemeClr val="tx1">
                    <a:lumMod val="75000"/>
                    <a:lumOff val="25000"/>
                  </a:schemeClr>
                </a:solidFill>
              </a:rPr>
              <a:t>:</a:t>
            </a:r>
          </a:p>
          <a:p>
            <a:pPr marL="0" indent="0">
              <a:buNone/>
            </a:pPr>
            <a:endParaRPr lang="it-IT" sz="1500" dirty="0">
              <a:solidFill>
                <a:schemeClr val="tx1">
                  <a:lumMod val="75000"/>
                  <a:lumOff val="25000"/>
                </a:schemeClr>
              </a:solidFill>
            </a:endParaRPr>
          </a:p>
          <a:p>
            <a:r>
              <a:rPr lang="it-IT" sz="1800" dirty="0" smtClean="0">
                <a:solidFill>
                  <a:schemeClr val="tx1">
                    <a:lumMod val="75000"/>
                    <a:lumOff val="25000"/>
                  </a:schemeClr>
                </a:solidFill>
              </a:rPr>
              <a:t>gli </a:t>
            </a:r>
            <a:r>
              <a:rPr lang="it-IT" sz="1800" dirty="0">
                <a:solidFill>
                  <a:srgbClr val="C00000"/>
                </a:solidFill>
              </a:rPr>
              <a:t>stabilimenti</a:t>
            </a:r>
            <a:r>
              <a:rPr lang="it-IT" sz="1800" dirty="0">
                <a:solidFill>
                  <a:schemeClr val="tx1">
                    <a:lumMod val="75000"/>
                    <a:lumOff val="25000"/>
                  </a:schemeClr>
                </a:solidFill>
              </a:rPr>
              <a:t> a rischio d’incidente </a:t>
            </a:r>
            <a:r>
              <a:rPr lang="it-IT" sz="1800" dirty="0" smtClean="0">
                <a:solidFill>
                  <a:schemeClr val="tx1">
                    <a:lumMod val="75000"/>
                    <a:lumOff val="25000"/>
                  </a:schemeClr>
                </a:solidFill>
              </a:rPr>
              <a:t>rilevante </a:t>
            </a:r>
            <a:r>
              <a:rPr lang="it-IT" sz="1800" dirty="0" smtClean="0">
                <a:solidFill>
                  <a:srgbClr val="C00000"/>
                </a:solidFill>
              </a:rPr>
              <a:t>che </a:t>
            </a:r>
            <a:r>
              <a:rPr lang="it-IT" sz="1800" dirty="0">
                <a:solidFill>
                  <a:srgbClr val="C00000"/>
                </a:solidFill>
              </a:rPr>
              <a:t>effettuano operazioni portuali</a:t>
            </a:r>
            <a:r>
              <a:rPr lang="it-IT" sz="1800" dirty="0">
                <a:solidFill>
                  <a:schemeClr val="tx1">
                    <a:lumMod val="75000"/>
                    <a:lumOff val="25000"/>
                  </a:schemeClr>
                </a:solidFill>
              </a:rPr>
              <a:t>;</a:t>
            </a:r>
          </a:p>
          <a:p>
            <a:r>
              <a:rPr lang="it-IT" sz="1800" dirty="0" smtClean="0">
                <a:solidFill>
                  <a:schemeClr val="tx1">
                    <a:lumMod val="75000"/>
                    <a:lumOff val="25000"/>
                  </a:schemeClr>
                </a:solidFill>
              </a:rPr>
              <a:t>gli </a:t>
            </a:r>
            <a:r>
              <a:rPr lang="it-IT" sz="1800" dirty="0">
                <a:solidFill>
                  <a:srgbClr val="C00000"/>
                </a:solidFill>
              </a:rPr>
              <a:t>stabilimenti</a:t>
            </a:r>
            <a:r>
              <a:rPr lang="it-IT" sz="1800" dirty="0">
                <a:solidFill>
                  <a:schemeClr val="tx1">
                    <a:lumMod val="75000"/>
                    <a:lumOff val="25000"/>
                  </a:schemeClr>
                </a:solidFill>
              </a:rPr>
              <a:t> a rischio d’incidente </a:t>
            </a:r>
            <a:r>
              <a:rPr lang="it-IT" sz="1800" dirty="0" smtClean="0">
                <a:solidFill>
                  <a:schemeClr val="tx1">
                    <a:lumMod val="75000"/>
                    <a:lumOff val="25000"/>
                  </a:schemeClr>
                </a:solidFill>
              </a:rPr>
              <a:t>rilevante che </a:t>
            </a:r>
            <a:r>
              <a:rPr lang="it-IT" sz="1800" dirty="0">
                <a:solidFill>
                  <a:schemeClr val="tx1">
                    <a:lumMod val="75000"/>
                    <a:lumOff val="25000"/>
                  </a:schemeClr>
                </a:solidFill>
              </a:rPr>
              <a:t>si </a:t>
            </a:r>
            <a:r>
              <a:rPr lang="it-IT" sz="1800" dirty="0">
                <a:solidFill>
                  <a:srgbClr val="C00000"/>
                </a:solidFill>
              </a:rPr>
              <a:t>avvalgono di ditte terze </a:t>
            </a:r>
            <a:r>
              <a:rPr lang="it-IT" sz="1800" dirty="0">
                <a:solidFill>
                  <a:schemeClr val="tx1">
                    <a:lumMod val="75000"/>
                    <a:lumOff val="25000"/>
                  </a:schemeClr>
                </a:solidFill>
              </a:rPr>
              <a:t>per l’effettuazione di operazioni portuali, con il coinvolgimento di </a:t>
            </a:r>
            <a:r>
              <a:rPr lang="it-IT" sz="1800" dirty="0">
                <a:solidFill>
                  <a:srgbClr val="C00000"/>
                </a:solidFill>
              </a:rPr>
              <a:t>sostanze pericolose</a:t>
            </a:r>
            <a:r>
              <a:rPr lang="it-IT" sz="1800" dirty="0">
                <a:solidFill>
                  <a:schemeClr val="tx1">
                    <a:lumMod val="75000"/>
                    <a:lumOff val="25000"/>
                  </a:schemeClr>
                </a:solidFill>
              </a:rPr>
              <a:t>; </a:t>
            </a:r>
          </a:p>
          <a:p>
            <a:r>
              <a:rPr lang="it-IT" sz="1800" dirty="0" smtClean="0">
                <a:solidFill>
                  <a:schemeClr val="tx1">
                    <a:lumMod val="75000"/>
                    <a:lumOff val="25000"/>
                  </a:schemeClr>
                </a:solidFill>
              </a:rPr>
              <a:t>gli </a:t>
            </a:r>
            <a:r>
              <a:rPr lang="it-IT" sz="1800" dirty="0">
                <a:solidFill>
                  <a:srgbClr val="C00000"/>
                </a:solidFill>
              </a:rPr>
              <a:t>stabilimenti</a:t>
            </a:r>
            <a:r>
              <a:rPr lang="it-IT" sz="1800" dirty="0">
                <a:solidFill>
                  <a:schemeClr val="tx1">
                    <a:lumMod val="75000"/>
                    <a:lumOff val="25000"/>
                  </a:schemeClr>
                </a:solidFill>
              </a:rPr>
              <a:t> a rischio d’incidente </a:t>
            </a:r>
            <a:r>
              <a:rPr lang="it-IT" sz="1800" dirty="0" smtClean="0">
                <a:solidFill>
                  <a:schemeClr val="tx1">
                    <a:lumMod val="75000"/>
                    <a:lumOff val="25000"/>
                  </a:schemeClr>
                </a:solidFill>
              </a:rPr>
              <a:t>rilevante i </a:t>
            </a:r>
            <a:r>
              <a:rPr lang="it-IT" sz="1800" dirty="0">
                <a:solidFill>
                  <a:schemeClr val="tx1">
                    <a:lumMod val="75000"/>
                    <a:lumOff val="25000"/>
                  </a:schemeClr>
                </a:solidFill>
              </a:rPr>
              <a:t>cui </a:t>
            </a:r>
            <a:r>
              <a:rPr lang="it-IT" sz="1800" dirty="0" err="1">
                <a:solidFill>
                  <a:srgbClr val="C00000"/>
                </a:solidFill>
              </a:rPr>
              <a:t>contours</a:t>
            </a:r>
            <a:r>
              <a:rPr lang="it-IT" sz="1800" dirty="0">
                <a:solidFill>
                  <a:srgbClr val="C00000"/>
                </a:solidFill>
              </a:rPr>
              <a:t> di danno insistono </a:t>
            </a:r>
            <a:r>
              <a:rPr lang="it-IT" sz="1800" dirty="0" smtClean="0">
                <a:solidFill>
                  <a:srgbClr val="C00000"/>
                </a:solidFill>
              </a:rPr>
              <a:t>sulle aree </a:t>
            </a:r>
            <a:r>
              <a:rPr lang="it-IT" sz="1800" dirty="0">
                <a:solidFill>
                  <a:schemeClr val="tx1">
                    <a:lumMod val="75000"/>
                    <a:lumOff val="25000"/>
                  </a:schemeClr>
                </a:solidFill>
              </a:rPr>
              <a:t>in cui si effettuano operazioni portuali (scarico, carico, trasbordo e deposito);</a:t>
            </a:r>
          </a:p>
          <a:p>
            <a:r>
              <a:rPr lang="it-IT" sz="1800" dirty="0" smtClean="0">
                <a:solidFill>
                  <a:schemeClr val="tx1">
                    <a:lumMod val="75000"/>
                    <a:lumOff val="25000"/>
                  </a:schemeClr>
                </a:solidFill>
              </a:rPr>
              <a:t>le </a:t>
            </a:r>
            <a:r>
              <a:rPr lang="it-IT" sz="1800" dirty="0">
                <a:solidFill>
                  <a:srgbClr val="C00000"/>
                </a:solidFill>
              </a:rPr>
              <a:t>banchine</a:t>
            </a:r>
            <a:r>
              <a:rPr lang="it-IT" sz="1800" dirty="0">
                <a:solidFill>
                  <a:schemeClr val="tx1">
                    <a:lumMod val="75000"/>
                    <a:lumOff val="25000"/>
                  </a:schemeClr>
                </a:solidFill>
              </a:rPr>
              <a:t>; </a:t>
            </a:r>
          </a:p>
          <a:p>
            <a:r>
              <a:rPr lang="it-IT" sz="1800" dirty="0" smtClean="0">
                <a:solidFill>
                  <a:schemeClr val="tx1">
                    <a:lumMod val="75000"/>
                    <a:lumOff val="25000"/>
                  </a:schemeClr>
                </a:solidFill>
              </a:rPr>
              <a:t>lo </a:t>
            </a:r>
            <a:r>
              <a:rPr lang="it-IT" sz="1800" dirty="0">
                <a:solidFill>
                  <a:srgbClr val="C00000"/>
                </a:solidFill>
              </a:rPr>
              <a:t>specchio d’acqua </a:t>
            </a:r>
            <a:r>
              <a:rPr lang="it-IT" sz="1800" dirty="0">
                <a:solidFill>
                  <a:schemeClr val="tx1">
                    <a:lumMod val="75000"/>
                    <a:lumOff val="25000"/>
                  </a:schemeClr>
                </a:solidFill>
              </a:rPr>
              <a:t>del porto;</a:t>
            </a:r>
          </a:p>
          <a:p>
            <a:r>
              <a:rPr lang="it-IT" sz="1800" dirty="0" smtClean="0">
                <a:solidFill>
                  <a:schemeClr val="tx1">
                    <a:lumMod val="75000"/>
                    <a:lumOff val="25000"/>
                  </a:schemeClr>
                </a:solidFill>
              </a:rPr>
              <a:t>eventuali </a:t>
            </a:r>
            <a:r>
              <a:rPr lang="it-IT" sz="1800" dirty="0">
                <a:solidFill>
                  <a:srgbClr val="C00000"/>
                </a:solidFill>
              </a:rPr>
              <a:t>altre aree </a:t>
            </a:r>
            <a:r>
              <a:rPr lang="it-IT" sz="1800" dirty="0">
                <a:solidFill>
                  <a:schemeClr val="tx1">
                    <a:lumMod val="75000"/>
                    <a:lumOff val="25000"/>
                  </a:schemeClr>
                </a:solidFill>
              </a:rPr>
              <a:t>sotto la diretta gestione dell’Autorità portuale. </a:t>
            </a:r>
          </a:p>
        </p:txBody>
      </p:sp>
    </p:spTree>
    <p:extLst>
      <p:ext uri="{BB962C8B-B14F-4D97-AF65-F5344CB8AC3E}">
        <p14:creationId xmlns:p14="http://schemas.microsoft.com/office/powerpoint/2010/main" val="1798350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Gli strumenti per la raccolta </a:t>
            </a:r>
            <a:r>
              <a:rPr lang="it-IT" sz="2000" dirty="0" smtClean="0">
                <a:solidFill>
                  <a:schemeClr val="tx2"/>
                </a:solidFill>
              </a:rPr>
              <a:t>dati</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it-IT" sz="1800" b="1" dirty="0" smtClean="0">
                <a:solidFill>
                  <a:schemeClr val="tx1">
                    <a:lumMod val="75000"/>
                    <a:lumOff val="25000"/>
                  </a:schemeClr>
                </a:solidFill>
              </a:rPr>
              <a:t>Mappatura </a:t>
            </a:r>
            <a:r>
              <a:rPr lang="it-IT" sz="1800" b="1" dirty="0">
                <a:solidFill>
                  <a:schemeClr val="tx1">
                    <a:lumMod val="75000"/>
                    <a:lumOff val="25000"/>
                  </a:schemeClr>
                </a:solidFill>
              </a:rPr>
              <a:t>fisico strutturale dell’area di studio e del suo </a:t>
            </a:r>
            <a:r>
              <a:rPr lang="it-IT" sz="1800" b="1" dirty="0" smtClean="0">
                <a:solidFill>
                  <a:schemeClr val="tx1">
                    <a:lumMod val="75000"/>
                    <a:lumOff val="25000"/>
                  </a:schemeClr>
                </a:solidFill>
              </a:rPr>
              <a:t>intorno</a:t>
            </a:r>
          </a:p>
          <a:p>
            <a:pPr marL="0" indent="0" algn="just">
              <a:buNone/>
            </a:pPr>
            <a:endParaRPr lang="it-IT" sz="1500" dirty="0" smtClean="0">
              <a:solidFill>
                <a:schemeClr val="tx1">
                  <a:lumMod val="75000"/>
                  <a:lumOff val="25000"/>
                </a:schemeClr>
              </a:solidFill>
            </a:endParaRPr>
          </a:p>
          <a:p>
            <a:pPr algn="just"/>
            <a:r>
              <a:rPr lang="it-IT" sz="1500" dirty="0" err="1" smtClean="0">
                <a:solidFill>
                  <a:schemeClr val="tx1">
                    <a:lumMod val="75000"/>
                    <a:lumOff val="25000"/>
                  </a:schemeClr>
                </a:solidFill>
              </a:rPr>
              <a:t>Check</a:t>
            </a:r>
            <a:r>
              <a:rPr lang="it-IT" sz="1500" dirty="0" smtClean="0">
                <a:solidFill>
                  <a:schemeClr val="tx1">
                    <a:lumMod val="75000"/>
                    <a:lumOff val="25000"/>
                  </a:schemeClr>
                </a:solidFill>
              </a:rPr>
              <a:t> list </a:t>
            </a:r>
          </a:p>
          <a:p>
            <a:pPr algn="just"/>
            <a:r>
              <a:rPr lang="it-IT" sz="1500" dirty="0" smtClean="0">
                <a:solidFill>
                  <a:schemeClr val="tx1">
                    <a:lumMod val="75000"/>
                    <a:lumOff val="25000"/>
                  </a:schemeClr>
                </a:solidFill>
              </a:rPr>
              <a:t>Modello data base </a:t>
            </a:r>
          </a:p>
          <a:p>
            <a:r>
              <a:rPr lang="it-IT" sz="1500" dirty="0">
                <a:solidFill>
                  <a:schemeClr val="tx1">
                    <a:lumMod val="75000"/>
                    <a:lumOff val="25000"/>
                  </a:schemeClr>
                </a:solidFill>
              </a:rPr>
              <a:t>Requisiti GIS </a:t>
            </a:r>
          </a:p>
          <a:p>
            <a:r>
              <a:rPr lang="it-IT" sz="1500" dirty="0" smtClean="0">
                <a:solidFill>
                  <a:schemeClr val="tx1">
                    <a:lumMod val="75000"/>
                    <a:lumOff val="25000"/>
                  </a:schemeClr>
                </a:solidFill>
              </a:rPr>
              <a:t>TABELLE SIMBOLI </a:t>
            </a:r>
          </a:p>
          <a:p>
            <a:pPr marL="0" indent="0">
              <a:buNone/>
            </a:pPr>
            <a:endParaRPr lang="it-IT" sz="1500" dirty="0">
              <a:solidFill>
                <a:schemeClr val="tx1">
                  <a:lumMod val="75000"/>
                  <a:lumOff val="25000"/>
                </a:schemeClr>
              </a:solidFil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419" t="7705" r="9644"/>
          <a:stretch/>
        </p:blipFill>
        <p:spPr bwMode="auto">
          <a:xfrm>
            <a:off x="4267199" y="2104571"/>
            <a:ext cx="4136572" cy="19303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3" name="Diagramma 1"/>
          <p:cNvPicPr>
            <a:picLocks noChangeArrowheads="1"/>
          </p:cNvPicPr>
          <p:nvPr/>
        </p:nvPicPr>
        <p:blipFill>
          <a:blip r:embed="rId5">
            <a:extLst>
              <a:ext uri="{28A0092B-C50C-407E-A947-70E740481C1C}">
                <a14:useLocalDpi xmlns:a14="http://schemas.microsoft.com/office/drawing/2010/main" val="0"/>
              </a:ext>
            </a:extLst>
          </a:blip>
          <a:srcRect l="-5122" r="-13927"/>
          <a:stretch>
            <a:fillRect/>
          </a:stretch>
        </p:blipFill>
        <p:spPr bwMode="auto">
          <a:xfrm>
            <a:off x="496305" y="3689191"/>
            <a:ext cx="3511549" cy="2372432"/>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077" y="4210696"/>
            <a:ext cx="2407065" cy="252070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1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Gli strumenti per la raccolta </a:t>
            </a:r>
            <a:r>
              <a:rPr lang="it-IT" sz="2000" dirty="0" smtClean="0">
                <a:solidFill>
                  <a:schemeClr val="tx2"/>
                </a:solidFill>
              </a:rPr>
              <a:t>dati</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it-IT" sz="1800" b="1" dirty="0" smtClean="0">
                <a:solidFill>
                  <a:schemeClr val="tx1">
                    <a:lumMod val="75000"/>
                    <a:lumOff val="25000"/>
                  </a:schemeClr>
                </a:solidFill>
              </a:rPr>
              <a:t>Mappatura </a:t>
            </a:r>
            <a:r>
              <a:rPr lang="it-IT" sz="1800" b="1" dirty="0">
                <a:solidFill>
                  <a:schemeClr val="tx1">
                    <a:lumMod val="75000"/>
                    <a:lumOff val="25000"/>
                  </a:schemeClr>
                </a:solidFill>
              </a:rPr>
              <a:t>organizzativa </a:t>
            </a:r>
          </a:p>
          <a:p>
            <a:pPr marL="0" indent="0" algn="just">
              <a:buNone/>
            </a:pPr>
            <a:r>
              <a:rPr lang="it-IT" sz="1500" dirty="0" smtClean="0">
                <a:solidFill>
                  <a:schemeClr val="tx1">
                    <a:lumMod val="75000"/>
                    <a:lumOff val="25000"/>
                  </a:schemeClr>
                </a:solidFill>
              </a:rPr>
              <a:t>È necessario individuare gli </a:t>
            </a:r>
            <a:r>
              <a:rPr lang="it-IT" sz="1500" dirty="0">
                <a:solidFill>
                  <a:schemeClr val="tx1">
                    <a:lumMod val="75000"/>
                    <a:lumOff val="25000"/>
                  </a:schemeClr>
                </a:solidFill>
              </a:rPr>
              <a:t>strumenti vigenti di </a:t>
            </a:r>
            <a:r>
              <a:rPr lang="it-IT" sz="1500" dirty="0" smtClean="0">
                <a:solidFill>
                  <a:schemeClr val="tx1">
                    <a:lumMod val="75000"/>
                    <a:lumOff val="25000"/>
                  </a:schemeClr>
                </a:solidFill>
              </a:rPr>
              <a:t>gestione </a:t>
            </a:r>
            <a:r>
              <a:rPr lang="it-IT" sz="1500" dirty="0">
                <a:solidFill>
                  <a:schemeClr val="tx1">
                    <a:lumMod val="75000"/>
                    <a:lumOff val="25000"/>
                  </a:schemeClr>
                </a:solidFill>
              </a:rPr>
              <a:t>delle </a:t>
            </a:r>
            <a:r>
              <a:rPr lang="it-IT" sz="1500" dirty="0" smtClean="0">
                <a:solidFill>
                  <a:schemeClr val="tx1">
                    <a:lumMod val="75000"/>
                    <a:lumOff val="25000"/>
                  </a:schemeClr>
                </a:solidFill>
              </a:rPr>
              <a:t>emergenze, </a:t>
            </a:r>
            <a:r>
              <a:rPr lang="it-IT" sz="1500" dirty="0">
                <a:solidFill>
                  <a:schemeClr val="tx1">
                    <a:lumMod val="75000"/>
                    <a:lumOff val="25000"/>
                  </a:schemeClr>
                </a:solidFill>
              </a:rPr>
              <a:t>attraverso una mappatura organizzativa degli enti potenzialmente coinvolti, delle loro interazioni e delle loro competenze, nonché dei campi d’intervento.</a:t>
            </a:r>
          </a:p>
          <a:p>
            <a:pPr marL="0" indent="0">
              <a:buNone/>
            </a:pPr>
            <a:endParaRPr lang="it-IT" sz="1500" dirty="0" smtClean="0">
              <a:solidFill>
                <a:schemeClr val="tx1">
                  <a:lumMod val="75000"/>
                  <a:lumOff val="25000"/>
                </a:schemeClr>
              </a:solidFill>
            </a:endParaRPr>
          </a:p>
          <a:p>
            <a:r>
              <a:rPr lang="it-IT" sz="1500" dirty="0" smtClean="0">
                <a:solidFill>
                  <a:schemeClr val="tx1">
                    <a:lumMod val="75000"/>
                    <a:lumOff val="25000"/>
                  </a:schemeClr>
                </a:solidFill>
              </a:rPr>
              <a:t>CHECK LIST </a:t>
            </a:r>
          </a:p>
          <a:p>
            <a:r>
              <a:rPr lang="it-IT" sz="1500" dirty="0" smtClean="0">
                <a:solidFill>
                  <a:schemeClr val="tx1">
                    <a:lumMod val="75000"/>
                    <a:lumOff val="25000"/>
                  </a:schemeClr>
                </a:solidFill>
              </a:rPr>
              <a:t>Modello database </a:t>
            </a:r>
            <a:endParaRPr lang="it-IT" sz="1500" dirty="0">
              <a:solidFill>
                <a:schemeClr val="tx1">
                  <a:lumMod val="75000"/>
                  <a:lumOff val="25000"/>
                </a:schemeClr>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446" y="2518669"/>
            <a:ext cx="2836182" cy="257880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687" y="3845786"/>
            <a:ext cx="2830286" cy="243567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4551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Individuazione degli scenari emergenziali attesi </a:t>
            </a: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sz="1600" dirty="0" smtClean="0">
                <a:solidFill>
                  <a:schemeClr val="tx1">
                    <a:lumMod val="75000"/>
                    <a:lumOff val="25000"/>
                  </a:schemeClr>
                </a:solidFill>
              </a:rPr>
              <a:t>Tale </a:t>
            </a:r>
            <a:r>
              <a:rPr lang="it-IT" sz="1600" dirty="0">
                <a:solidFill>
                  <a:schemeClr val="tx1">
                    <a:lumMod val="75000"/>
                    <a:lumOff val="25000"/>
                  </a:schemeClr>
                </a:solidFill>
              </a:rPr>
              <a:t>fase è volta all’individuazione della tipologia di scenari incidentali ipotizzabili nell’area portuale, sia nelle </a:t>
            </a:r>
            <a:r>
              <a:rPr lang="it-IT" sz="1600" dirty="0">
                <a:solidFill>
                  <a:srgbClr val="C00000"/>
                </a:solidFill>
              </a:rPr>
              <a:t>acque</a:t>
            </a:r>
            <a:r>
              <a:rPr lang="it-IT" sz="1600" dirty="0">
                <a:solidFill>
                  <a:schemeClr val="tx1">
                    <a:lumMod val="75000"/>
                    <a:lumOff val="25000"/>
                  </a:schemeClr>
                </a:solidFill>
              </a:rPr>
              <a:t> del porto che </a:t>
            </a:r>
            <a:r>
              <a:rPr lang="it-IT" sz="1600" dirty="0">
                <a:solidFill>
                  <a:srgbClr val="C00000"/>
                </a:solidFill>
              </a:rPr>
              <a:t>a terra </a:t>
            </a:r>
            <a:r>
              <a:rPr lang="it-IT" sz="1600" dirty="0">
                <a:solidFill>
                  <a:schemeClr val="tx1">
                    <a:lumMod val="75000"/>
                    <a:lumOff val="25000"/>
                  </a:schemeClr>
                </a:solidFill>
              </a:rPr>
              <a:t>e </a:t>
            </a:r>
            <a:r>
              <a:rPr lang="it-IT" sz="1600" dirty="0">
                <a:solidFill>
                  <a:srgbClr val="C00000"/>
                </a:solidFill>
              </a:rPr>
              <a:t>sulle banchine</a:t>
            </a:r>
            <a:r>
              <a:rPr lang="it-IT" sz="1600" dirty="0">
                <a:solidFill>
                  <a:schemeClr val="tx1">
                    <a:lumMod val="75000"/>
                    <a:lumOff val="25000"/>
                  </a:schemeClr>
                </a:solidFill>
              </a:rPr>
              <a:t>, a partire dall’esperienza storica dei porti.</a:t>
            </a:r>
          </a:p>
          <a:p>
            <a:pPr marL="0" indent="0">
              <a:buNone/>
            </a:pPr>
            <a:endParaRPr lang="it-IT" sz="1500" dirty="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grpSp>
        <p:nvGrpSpPr>
          <p:cNvPr id="14" name="Gruppo 13"/>
          <p:cNvGrpSpPr/>
          <p:nvPr/>
        </p:nvGrpSpPr>
        <p:grpSpPr>
          <a:xfrm>
            <a:off x="288056" y="2512005"/>
            <a:ext cx="8565662" cy="3299503"/>
            <a:chOff x="462224" y="2903883"/>
            <a:chExt cx="8565662" cy="3299503"/>
          </a:xfrm>
        </p:grpSpPr>
        <p:sp>
          <p:nvSpPr>
            <p:cNvPr id="2" name="CasellaDiTesto 1"/>
            <p:cNvSpPr txBox="1"/>
            <p:nvPr/>
          </p:nvSpPr>
          <p:spPr>
            <a:xfrm>
              <a:off x="462224" y="3124900"/>
              <a:ext cx="262708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Analisi esperienza storica (emergenze passate) </a:t>
              </a:r>
              <a:endParaRPr lang="it-IT" dirty="0"/>
            </a:p>
          </p:txBody>
        </p:sp>
        <p:sp>
          <p:nvSpPr>
            <p:cNvPr id="9" name="CasellaDiTesto 8"/>
            <p:cNvSpPr txBox="1"/>
            <p:nvPr/>
          </p:nvSpPr>
          <p:spPr>
            <a:xfrm>
              <a:off x="480101" y="3966362"/>
              <a:ext cx="262708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Analisi dati da </a:t>
              </a:r>
              <a:r>
                <a:rPr lang="it-IT" dirty="0" err="1" smtClean="0"/>
                <a:t>RdS</a:t>
              </a:r>
              <a:r>
                <a:rPr lang="it-IT" dirty="0" smtClean="0"/>
                <a:t> e </a:t>
              </a:r>
              <a:r>
                <a:rPr lang="it-IT" dirty="0" err="1" smtClean="0"/>
                <a:t>VdR</a:t>
              </a:r>
              <a:r>
                <a:rPr lang="it-IT" dirty="0" smtClean="0"/>
                <a:t> (</a:t>
              </a:r>
              <a:r>
                <a:rPr lang="it-IT" dirty="0" err="1" smtClean="0"/>
                <a:t>All</a:t>
              </a:r>
              <a:r>
                <a:rPr lang="it-IT" dirty="0" smtClean="0"/>
                <a:t>. V D.lgs.334/99) </a:t>
              </a:r>
              <a:endParaRPr lang="it-IT" dirty="0"/>
            </a:p>
          </p:txBody>
        </p:sp>
        <p:sp>
          <p:nvSpPr>
            <p:cNvPr id="3" name="Freccia a destra 2"/>
            <p:cNvSpPr/>
            <p:nvPr/>
          </p:nvSpPr>
          <p:spPr>
            <a:xfrm>
              <a:off x="3686639" y="3309566"/>
              <a:ext cx="747923" cy="11232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4667126" y="3409543"/>
              <a:ext cx="176077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t>Scenari emergenziali di riferimento</a:t>
              </a:r>
              <a:endParaRPr lang="it-IT" dirty="0"/>
            </a:p>
          </p:txBody>
        </p:sp>
        <p:sp>
          <p:nvSpPr>
            <p:cNvPr id="10" name="Parentesi graffa chiusa 9"/>
            <p:cNvSpPr/>
            <p:nvPr/>
          </p:nvSpPr>
          <p:spPr>
            <a:xfrm>
              <a:off x="3006730" y="2986399"/>
              <a:ext cx="478970" cy="17764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Rettangolo 10"/>
            <p:cNvSpPr/>
            <p:nvPr/>
          </p:nvSpPr>
          <p:spPr>
            <a:xfrm>
              <a:off x="3806191" y="5280056"/>
              <a:ext cx="3482645"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it-IT" b="1" dirty="0" smtClean="0">
                  <a:solidFill>
                    <a:schemeClr val="bg1"/>
                  </a:solidFill>
                </a:rPr>
                <a:t>Tarare </a:t>
              </a:r>
              <a:r>
                <a:rPr lang="it-IT" b="1" dirty="0">
                  <a:solidFill>
                    <a:schemeClr val="bg1"/>
                  </a:solidFill>
                </a:rPr>
                <a:t>il modello d’intervento previsto dal Piano di Emergenza Portuale</a:t>
              </a:r>
            </a:p>
          </p:txBody>
        </p:sp>
        <p:sp>
          <p:nvSpPr>
            <p:cNvPr id="12" name="Freccia in giù 11"/>
            <p:cNvSpPr/>
            <p:nvPr/>
          </p:nvSpPr>
          <p:spPr>
            <a:xfrm>
              <a:off x="5231257" y="4390929"/>
              <a:ext cx="632514" cy="8375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Ovale 12"/>
            <p:cNvSpPr/>
            <p:nvPr/>
          </p:nvSpPr>
          <p:spPr>
            <a:xfrm>
              <a:off x="6749144" y="2903883"/>
              <a:ext cx="2278742" cy="10233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FF0000"/>
                  </a:solidFill>
                </a:rPr>
                <a:t>Soglie di danno Italia / Slovenia </a:t>
              </a:r>
              <a:endParaRPr lang="it-IT" dirty="0">
                <a:solidFill>
                  <a:srgbClr val="FF0000"/>
                </a:solidFill>
              </a:endParaRPr>
            </a:p>
          </p:txBody>
        </p:sp>
        <p:cxnSp>
          <p:nvCxnSpPr>
            <p:cNvPr id="15" name="Connettore 2 14"/>
            <p:cNvCxnSpPr>
              <a:stCxn id="13" idx="2"/>
            </p:cNvCxnSpPr>
            <p:nvPr/>
          </p:nvCxnSpPr>
          <p:spPr>
            <a:xfrm flipH="1">
              <a:off x="6183086" y="3415537"/>
              <a:ext cx="566058" cy="171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7156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Analisi dati storici relativi a emergenze portuali &amp; scenari di </a:t>
            </a:r>
            <a:r>
              <a:rPr lang="it-IT" sz="2000" dirty="0" smtClean="0">
                <a:solidFill>
                  <a:schemeClr val="tx2"/>
                </a:solidFill>
              </a:rPr>
              <a:t>riferimento</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1600" dirty="0"/>
          </a:p>
          <a:p>
            <a:pPr marL="0" indent="0">
              <a:buNone/>
            </a:pPr>
            <a:endParaRPr lang="it-IT" sz="1600" dirty="0" smtClean="0"/>
          </a:p>
          <a:p>
            <a:pPr marL="0" indent="0">
              <a:buNone/>
            </a:pPr>
            <a:endParaRPr lang="it-IT" sz="1500"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sp>
        <p:nvSpPr>
          <p:cNvPr id="6" name="AutoShape 38"/>
          <p:cNvSpPr>
            <a:spLocks noChangeArrowheads="1"/>
          </p:cNvSpPr>
          <p:nvPr/>
        </p:nvSpPr>
        <p:spPr bwMode="auto">
          <a:xfrm>
            <a:off x="952225" y="4131706"/>
            <a:ext cx="2356485" cy="710968"/>
          </a:xfrm>
          <a:prstGeom prst="diamond">
            <a:avLst/>
          </a:prstGeom>
          <a:ln>
            <a:tailEnd type="arrow"/>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37"/>
          <p:cNvSpPr>
            <a:spLocks noChangeArrowheads="1"/>
          </p:cNvSpPr>
          <p:nvPr/>
        </p:nvSpPr>
        <p:spPr bwMode="auto">
          <a:xfrm>
            <a:off x="5080000" y="3170983"/>
            <a:ext cx="392628" cy="77276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rgbClr val="C00000"/>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it-IT"/>
          </a:p>
        </p:txBody>
      </p:sp>
      <p:grpSp>
        <p:nvGrpSpPr>
          <p:cNvPr id="10" name="Group 33"/>
          <p:cNvGrpSpPr>
            <a:grpSpLocks/>
          </p:cNvGrpSpPr>
          <p:nvPr/>
        </p:nvGrpSpPr>
        <p:grpSpPr bwMode="auto">
          <a:xfrm>
            <a:off x="5472628" y="1532336"/>
            <a:ext cx="3263612" cy="862521"/>
            <a:chOff x="8443" y="1693"/>
            <a:chExt cx="2339" cy="1487"/>
          </a:xfrm>
        </p:grpSpPr>
        <p:sp>
          <p:nvSpPr>
            <p:cNvPr id="11" name="Rectangle 36"/>
            <p:cNvSpPr>
              <a:spLocks noChangeArrowheads="1"/>
            </p:cNvSpPr>
            <p:nvPr/>
          </p:nvSpPr>
          <p:spPr bwMode="auto">
            <a:xfrm>
              <a:off x="8443" y="1693"/>
              <a:ext cx="2339" cy="450"/>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Irraggiamento Stazionario</a:t>
              </a:r>
              <a:endParaRPr kumimoji="0" lang="it-IT" altLang="it-IT" sz="1200" b="1"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35"/>
            <p:cNvSpPr>
              <a:spLocks noChangeArrowheads="1"/>
            </p:cNvSpPr>
            <p:nvPr/>
          </p:nvSpPr>
          <p:spPr bwMode="auto">
            <a:xfrm>
              <a:off x="8443" y="2223"/>
              <a:ext cx="1134" cy="957"/>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con conseguenze maggiori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4"/>
            <p:cNvSpPr>
              <a:spLocks noChangeArrowheads="1"/>
            </p:cNvSpPr>
            <p:nvPr/>
          </p:nvSpPr>
          <p:spPr bwMode="auto">
            <a:xfrm>
              <a:off x="9648" y="2223"/>
              <a:ext cx="1134" cy="957"/>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più probabile, con conseguenze gravi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 name="Group 29"/>
          <p:cNvGrpSpPr>
            <a:grpSpLocks/>
          </p:cNvGrpSpPr>
          <p:nvPr/>
        </p:nvGrpSpPr>
        <p:grpSpPr bwMode="auto">
          <a:xfrm>
            <a:off x="5473989" y="2500872"/>
            <a:ext cx="3263612" cy="784064"/>
            <a:chOff x="8443" y="1693"/>
            <a:chExt cx="2339" cy="1487"/>
          </a:xfrm>
        </p:grpSpPr>
        <p:sp>
          <p:nvSpPr>
            <p:cNvPr id="15" name="Rectangle 32"/>
            <p:cNvSpPr>
              <a:spLocks noChangeArrowheads="1"/>
            </p:cNvSpPr>
            <p:nvPr/>
          </p:nvSpPr>
          <p:spPr bwMode="auto">
            <a:xfrm>
              <a:off x="8443" y="1693"/>
              <a:ext cx="2339" cy="450"/>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Irraggiamento Istantaneo</a:t>
              </a:r>
              <a:endParaRPr kumimoji="0" lang="it-IT" altLang="it-IT"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31"/>
            <p:cNvSpPr>
              <a:spLocks noChangeArrowheads="1"/>
            </p:cNvSpPr>
            <p:nvPr/>
          </p:nvSpPr>
          <p:spPr bwMode="auto">
            <a:xfrm>
              <a:off x="8443" y="2223"/>
              <a:ext cx="1134" cy="957"/>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con conseguenze maggiori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0"/>
            <p:cNvSpPr>
              <a:spLocks noChangeArrowheads="1"/>
            </p:cNvSpPr>
            <p:nvPr/>
          </p:nvSpPr>
          <p:spPr bwMode="auto">
            <a:xfrm>
              <a:off x="9648" y="2223"/>
              <a:ext cx="1134" cy="957"/>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Scenario più probabile, con conseguenze gravi</a:t>
              </a:r>
              <a:endParaRPr kumimoji="0" lang="it-IT" altLang="it-IT" sz="9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8" name="Group 25"/>
          <p:cNvGrpSpPr>
            <a:grpSpLocks/>
          </p:cNvGrpSpPr>
          <p:nvPr/>
        </p:nvGrpSpPr>
        <p:grpSpPr bwMode="auto">
          <a:xfrm>
            <a:off x="5488503" y="3389711"/>
            <a:ext cx="3263612" cy="944563"/>
            <a:chOff x="8443" y="1693"/>
            <a:chExt cx="2339" cy="1487"/>
          </a:xfrm>
        </p:grpSpPr>
        <p:sp>
          <p:nvSpPr>
            <p:cNvPr id="19" name="Rectangle 28"/>
            <p:cNvSpPr>
              <a:spLocks noChangeArrowheads="1"/>
            </p:cNvSpPr>
            <p:nvPr/>
          </p:nvSpPr>
          <p:spPr bwMode="auto">
            <a:xfrm>
              <a:off x="8443" y="1693"/>
              <a:ext cx="2339" cy="450"/>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Esplosione</a:t>
              </a:r>
              <a:endParaRPr kumimoji="0" lang="it-IT" altLang="it-IT"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7"/>
            <p:cNvSpPr>
              <a:spLocks noChangeArrowheads="1"/>
            </p:cNvSpPr>
            <p:nvPr/>
          </p:nvSpPr>
          <p:spPr bwMode="auto">
            <a:xfrm>
              <a:off x="8443" y="2223"/>
              <a:ext cx="1134" cy="957"/>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con conseguenze maggiori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6"/>
            <p:cNvSpPr>
              <a:spLocks noChangeArrowheads="1"/>
            </p:cNvSpPr>
            <p:nvPr/>
          </p:nvSpPr>
          <p:spPr bwMode="auto">
            <a:xfrm>
              <a:off x="9648" y="2223"/>
              <a:ext cx="1134" cy="957"/>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più probabile, con conseguenze gravi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2" name="Group 21"/>
          <p:cNvGrpSpPr>
            <a:grpSpLocks/>
          </p:cNvGrpSpPr>
          <p:nvPr/>
        </p:nvGrpSpPr>
        <p:grpSpPr bwMode="auto">
          <a:xfrm>
            <a:off x="5488503" y="4445399"/>
            <a:ext cx="3263612" cy="944562"/>
            <a:chOff x="8443" y="1693"/>
            <a:chExt cx="2339" cy="1487"/>
          </a:xfrm>
        </p:grpSpPr>
        <p:sp>
          <p:nvSpPr>
            <p:cNvPr id="23" name="Rectangle 24"/>
            <p:cNvSpPr>
              <a:spLocks noChangeArrowheads="1"/>
            </p:cNvSpPr>
            <p:nvPr/>
          </p:nvSpPr>
          <p:spPr bwMode="auto">
            <a:xfrm>
              <a:off x="8443" y="1693"/>
              <a:ext cx="2339" cy="450"/>
            </a:xfrm>
            <a:prstGeom prst="rect">
              <a:avLst/>
            </a:prstGeom>
            <a:solidFill>
              <a:srgbClr val="F2DBD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Dispersione tossica</a:t>
              </a:r>
              <a:endParaRPr kumimoji="0" lang="it-IT" altLang="it-IT"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8443" y="2223"/>
              <a:ext cx="1134" cy="957"/>
            </a:xfrm>
            <a:prstGeom prst="rect">
              <a:avLst/>
            </a:prstGeom>
            <a:solidFill>
              <a:srgbClr val="F2DBD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con conseguenze maggiori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9648" y="2223"/>
              <a:ext cx="1134" cy="957"/>
            </a:xfrm>
            <a:prstGeom prst="rect">
              <a:avLst/>
            </a:prstGeom>
            <a:solidFill>
              <a:srgbClr val="F2DBD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più probabile, con conseguenze gravi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6" name="Group 17"/>
          <p:cNvGrpSpPr>
            <a:grpSpLocks/>
          </p:cNvGrpSpPr>
          <p:nvPr/>
        </p:nvGrpSpPr>
        <p:grpSpPr bwMode="auto">
          <a:xfrm>
            <a:off x="5488503" y="5531249"/>
            <a:ext cx="3263612" cy="944562"/>
            <a:chOff x="8443" y="1693"/>
            <a:chExt cx="2339" cy="1487"/>
          </a:xfrm>
        </p:grpSpPr>
        <p:sp>
          <p:nvSpPr>
            <p:cNvPr id="27" name="Rectangle 20"/>
            <p:cNvSpPr>
              <a:spLocks noChangeArrowheads="1"/>
            </p:cNvSpPr>
            <p:nvPr/>
          </p:nvSpPr>
          <p:spPr bwMode="auto">
            <a:xfrm>
              <a:off x="8443" y="1693"/>
              <a:ext cx="2339" cy="450"/>
            </a:xfrm>
            <a:prstGeom prst="rect">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Contaminazione</a:t>
              </a:r>
              <a:endParaRPr kumimoji="0" lang="it-IT" altLang="it-IT" sz="900" b="1"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19"/>
            <p:cNvSpPr>
              <a:spLocks noChangeArrowheads="1"/>
            </p:cNvSpPr>
            <p:nvPr/>
          </p:nvSpPr>
          <p:spPr bwMode="auto">
            <a:xfrm>
              <a:off x="8443" y="2223"/>
              <a:ext cx="1134" cy="957"/>
            </a:xfrm>
            <a:prstGeom prst="rect">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con conseguenze maggiori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8"/>
            <p:cNvSpPr>
              <a:spLocks noChangeArrowheads="1"/>
            </p:cNvSpPr>
            <p:nvPr/>
          </p:nvSpPr>
          <p:spPr bwMode="auto">
            <a:xfrm>
              <a:off x="9648" y="2223"/>
              <a:ext cx="1134" cy="957"/>
            </a:xfrm>
            <a:prstGeom prst="rect">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rPr>
                <a:t>Scenario più probabile, con conseguenze gravi</a:t>
              </a:r>
              <a:endParaRPr kumimoji="0" lang="it-IT" altLang="it-IT" sz="900" b="0" i="0" u="none" strike="noStrike" cap="none" normalizeH="0" baseline="0" smtClean="0">
                <a:ln>
                  <a:noFill/>
                </a:ln>
                <a:solidFill>
                  <a:schemeClr val="tx1"/>
                </a:solidFill>
                <a:effectLst/>
                <a:latin typeface="Arial" pitchFamily="34" charset="0"/>
                <a:cs typeface="Arial" pitchFamily="34" charset="0"/>
              </a:endParaRPr>
            </a:p>
          </p:txBody>
        </p:sp>
      </p:grpSp>
      <p:sp>
        <p:nvSpPr>
          <p:cNvPr id="30" name="AutoShape 16"/>
          <p:cNvSpPr>
            <a:spLocks noChangeShapeType="1"/>
          </p:cNvSpPr>
          <p:nvPr/>
        </p:nvSpPr>
        <p:spPr bwMode="auto">
          <a:xfrm>
            <a:off x="2134446" y="4842674"/>
            <a:ext cx="0" cy="204788"/>
          </a:xfrm>
          <a:prstGeom prst="straightConnector1">
            <a:avLst/>
          </a:prstGeom>
          <a:ln>
            <a:tailEnd type="arrow"/>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it-IT"/>
          </a:p>
        </p:txBody>
      </p:sp>
      <p:sp>
        <p:nvSpPr>
          <p:cNvPr id="31" name="Text Box 15"/>
          <p:cNvSpPr txBox="1">
            <a:spLocks noChangeArrowheads="1"/>
          </p:cNvSpPr>
          <p:nvPr/>
        </p:nvSpPr>
        <p:spPr bwMode="auto">
          <a:xfrm>
            <a:off x="2252080" y="4842674"/>
            <a:ext cx="371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NO</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13"/>
          <p:cNvSpPr>
            <a:spLocks noChangeArrowheads="1"/>
          </p:cNvSpPr>
          <p:nvPr/>
        </p:nvSpPr>
        <p:spPr bwMode="auto">
          <a:xfrm>
            <a:off x="462225" y="1532336"/>
            <a:ext cx="3336487" cy="476625"/>
          </a:xfrm>
          <a:prstGeom prst="rect">
            <a:avLst/>
          </a:prstGeom>
          <a:solidFill>
            <a:schemeClr val="bg1"/>
          </a:solidFill>
          <a:ln>
            <a:tailEnd type="arrow"/>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it-IT" altLang="it-IT" sz="1200" dirty="0">
                <a:effectLst/>
                <a:latin typeface="Trebuchet MS" pitchFamily="34" charset="0"/>
                <a:ea typeface="MS Mincho" pitchFamily="49" charset="-128"/>
                <a:cs typeface="Times New Roman" pitchFamily="18" charset="0"/>
              </a:rPr>
              <a:t>Censimento e analisi dei possibili scenari incidentali all’interno dell’area portuale</a:t>
            </a:r>
          </a:p>
        </p:txBody>
      </p:sp>
      <p:sp>
        <p:nvSpPr>
          <p:cNvPr id="34" name="Rectangle 12"/>
          <p:cNvSpPr>
            <a:spLocks noChangeArrowheads="1"/>
          </p:cNvSpPr>
          <p:nvPr/>
        </p:nvSpPr>
        <p:spPr bwMode="auto">
          <a:xfrm>
            <a:off x="462225" y="2129611"/>
            <a:ext cx="3336487" cy="828287"/>
          </a:xfrm>
          <a:prstGeom prst="rect">
            <a:avLst/>
          </a:prstGeom>
          <a:solidFill>
            <a:schemeClr val="bg1"/>
          </a:solidFill>
          <a:ln>
            <a:tailEnd type="arrow"/>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it-IT" altLang="it-IT" sz="1200" dirty="0">
                <a:effectLst/>
                <a:latin typeface="Trebuchet MS" pitchFamily="34" charset="0"/>
                <a:ea typeface="MS Mincho" pitchFamily="49" charset="-128"/>
                <a:cs typeface="Times New Roman" pitchFamily="18" charset="0"/>
              </a:rPr>
              <a:t>Raggruppamento degli scenari individuati in categorie in funzione degli impatti (tipologia di effetti di danno) e classe di frequenza di accadimento</a:t>
            </a:r>
          </a:p>
        </p:txBody>
      </p:sp>
      <p:sp>
        <p:nvSpPr>
          <p:cNvPr id="35" name="Rectangle 11"/>
          <p:cNvSpPr>
            <a:spLocks noChangeArrowheads="1"/>
          </p:cNvSpPr>
          <p:nvPr/>
        </p:nvSpPr>
        <p:spPr bwMode="auto">
          <a:xfrm>
            <a:off x="462224" y="3075553"/>
            <a:ext cx="3336488" cy="850900"/>
          </a:xfrm>
          <a:prstGeom prst="rect">
            <a:avLst/>
          </a:prstGeom>
          <a:solidFill>
            <a:schemeClr val="bg1"/>
          </a:solidFill>
          <a:ln>
            <a:tailEnd type="arrow"/>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it-IT" altLang="it-IT" sz="1200" dirty="0">
                <a:effectLst/>
                <a:latin typeface="Trebuchet MS" pitchFamily="34" charset="0"/>
                <a:ea typeface="MS Mincho" pitchFamily="49" charset="-128"/>
                <a:cs typeface="Times New Roman" pitchFamily="18" charset="0"/>
              </a:rPr>
              <a:t>Individuazione dello scenario caratterizzato dalle conseguenze di </a:t>
            </a:r>
            <a:r>
              <a:rPr lang="it-IT" altLang="it-IT" sz="1200" dirty="0">
                <a:effectLst/>
                <a:latin typeface="Trebuchet MS" pitchFamily="34" charset="0"/>
                <a:ea typeface="MS Mincho" pitchFamily="49" charset="-128"/>
                <a:cs typeface="Times New Roman" pitchFamily="18" charset="0"/>
              </a:rPr>
              <a:t>danno</a:t>
            </a:r>
            <a:r>
              <a:rPr lang="it-IT" altLang="it-IT" sz="1200" dirty="0">
                <a:effectLst/>
                <a:latin typeface="Trebuchet MS" pitchFamily="34" charset="0"/>
                <a:ea typeface="MS Mincho" pitchFamily="49" charset="-128"/>
                <a:cs typeface="Times New Roman" pitchFamily="18" charset="0"/>
              </a:rPr>
              <a:t> più gravose (maggiori distanze di danno) – scenario catastrofico.</a:t>
            </a:r>
          </a:p>
        </p:txBody>
      </p:sp>
      <p:sp>
        <p:nvSpPr>
          <p:cNvPr id="37" name="AutoShape 9"/>
          <p:cNvSpPr>
            <a:spLocks noChangeShapeType="1"/>
          </p:cNvSpPr>
          <p:nvPr/>
        </p:nvSpPr>
        <p:spPr bwMode="auto">
          <a:xfrm>
            <a:off x="2131663" y="3943749"/>
            <a:ext cx="1588" cy="198437"/>
          </a:xfrm>
          <a:prstGeom prst="straightConnector1">
            <a:avLst/>
          </a:prstGeom>
          <a:ln>
            <a:tailEnd type="arrow"/>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it-IT"/>
          </a:p>
        </p:txBody>
      </p:sp>
      <p:sp>
        <p:nvSpPr>
          <p:cNvPr id="38" name="Rectangle 8"/>
          <p:cNvSpPr>
            <a:spLocks noChangeArrowheads="1"/>
          </p:cNvSpPr>
          <p:nvPr/>
        </p:nvSpPr>
        <p:spPr bwMode="auto">
          <a:xfrm>
            <a:off x="462224" y="5975750"/>
            <a:ext cx="3336487" cy="500062"/>
          </a:xfrm>
          <a:prstGeom prst="rect">
            <a:avLst/>
          </a:prstGeom>
          <a:solidFill>
            <a:schemeClr val="bg1"/>
          </a:solidFill>
          <a:ln>
            <a:tailEnd type="arrow"/>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it-IT" altLang="it-IT" sz="1200" dirty="0">
                <a:effectLst/>
                <a:latin typeface="Trebuchet MS" pitchFamily="34" charset="0"/>
                <a:ea typeface="MS Mincho" pitchFamily="49" charset="-128"/>
                <a:cs typeface="Times New Roman" pitchFamily="18" charset="0"/>
              </a:rPr>
              <a:t>Inserire anche questo scenario tra gli scenario di riferimento.</a:t>
            </a:r>
          </a:p>
        </p:txBody>
      </p:sp>
      <p:sp>
        <p:nvSpPr>
          <p:cNvPr id="39" name="Text Box 7"/>
          <p:cNvSpPr txBox="1">
            <a:spLocks noChangeArrowheads="1"/>
          </p:cNvSpPr>
          <p:nvPr/>
        </p:nvSpPr>
        <p:spPr bwMode="auto">
          <a:xfrm>
            <a:off x="3600275" y="4183348"/>
            <a:ext cx="3968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Sì</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5"/>
          <p:cNvSpPr txBox="1">
            <a:spLocks noChangeArrowheads="1"/>
          </p:cNvSpPr>
          <p:nvPr/>
        </p:nvSpPr>
        <p:spPr bwMode="auto">
          <a:xfrm>
            <a:off x="1339461" y="4277463"/>
            <a:ext cx="158201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Tale scenario è il più frequente?</a:t>
            </a:r>
            <a:endParaRPr kumimoji="0" lang="it-IT" altLang="it-IT"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
          <p:cNvSpPr>
            <a:spLocks noChangeArrowheads="1"/>
          </p:cNvSpPr>
          <p:nvPr/>
        </p:nvSpPr>
        <p:spPr bwMode="auto">
          <a:xfrm>
            <a:off x="3985182" y="3170983"/>
            <a:ext cx="1130990" cy="724794"/>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1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SCENARIO </a:t>
            </a:r>
            <a:r>
              <a:rPr kumimoji="0" lang="it-IT" altLang="it-IT" sz="1100" b="1"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DI RIFERIMENTO</a:t>
            </a:r>
            <a:endParaRPr kumimoji="0" lang="it-IT" altLang="it-IT"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3"/>
          <p:cNvSpPr>
            <a:spLocks noChangeArrowheads="1"/>
          </p:cNvSpPr>
          <p:nvPr/>
        </p:nvSpPr>
        <p:spPr bwMode="auto">
          <a:xfrm>
            <a:off x="462225" y="5077509"/>
            <a:ext cx="3336487" cy="782638"/>
          </a:xfrm>
          <a:prstGeom prst="rect">
            <a:avLst/>
          </a:prstGeom>
          <a:solidFill>
            <a:schemeClr val="bg1"/>
          </a:solidFill>
          <a:ln>
            <a:tailEnd type="arrow"/>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it-IT" altLang="it-IT" sz="1200" dirty="0">
                <a:effectLst/>
                <a:latin typeface="Trebuchet MS" pitchFamily="34" charset="0"/>
                <a:ea typeface="MS Mincho" pitchFamily="49" charset="-128"/>
                <a:cs typeface="Times New Roman" pitchFamily="18" charset="0"/>
              </a:rPr>
              <a:t>Individuare tra gli scenari appartenenti alla classe di probabilità maggiore, quello più gravoso in termini di entità delle conseguenze.</a:t>
            </a:r>
          </a:p>
        </p:txBody>
      </p:sp>
      <p:sp>
        <p:nvSpPr>
          <p:cNvPr id="46" name="Rectangle 4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67"/>
          <p:cNvSpPr>
            <a:spLocks noChangeArrowheads="1"/>
          </p:cNvSpPr>
          <p:nvPr/>
        </p:nvSpPr>
        <p:spPr bwMode="auto">
          <a:xfrm>
            <a:off x="228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5" name="Connettore 4 54"/>
          <p:cNvCxnSpPr>
            <a:stCxn id="6" idx="3"/>
          </p:cNvCxnSpPr>
          <p:nvPr/>
        </p:nvCxnSpPr>
        <p:spPr>
          <a:xfrm flipV="1">
            <a:off x="3308710" y="3943749"/>
            <a:ext cx="1263290" cy="543441"/>
          </a:xfrm>
          <a:prstGeom prst="bentConnector3">
            <a:avLst>
              <a:gd name="adj1" fmla="val 10055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Connettore 4 69"/>
          <p:cNvCxnSpPr>
            <a:stCxn id="38" idx="3"/>
          </p:cNvCxnSpPr>
          <p:nvPr/>
        </p:nvCxnSpPr>
        <p:spPr>
          <a:xfrm flipV="1">
            <a:off x="3798711" y="3926453"/>
            <a:ext cx="773289" cy="229932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87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Valutazione della catena di comando e del sistema di allertamento </a:t>
            </a: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500" b="1" dirty="0" smtClean="0">
                <a:solidFill>
                  <a:srgbClr val="C00000"/>
                </a:solidFill>
              </a:rPr>
              <a:t>OBBIETTIVO </a:t>
            </a:r>
            <a:endParaRPr lang="it-IT" sz="1500" b="1" dirty="0">
              <a:solidFill>
                <a:srgbClr val="C00000"/>
              </a:solidFill>
            </a:endParaRPr>
          </a:p>
          <a:p>
            <a:pPr marL="0" indent="0">
              <a:buNone/>
            </a:pPr>
            <a:r>
              <a:rPr lang="it-IT" sz="1500" dirty="0">
                <a:solidFill>
                  <a:schemeClr val="tx1">
                    <a:lumMod val="75000"/>
                    <a:lumOff val="25000"/>
                  </a:schemeClr>
                </a:solidFill>
              </a:rPr>
              <a:t>Definire la catena di comando e controllo </a:t>
            </a:r>
            <a:r>
              <a:rPr lang="it-IT" sz="1500" dirty="0" smtClean="0">
                <a:solidFill>
                  <a:schemeClr val="tx1">
                    <a:lumMod val="75000"/>
                    <a:lumOff val="25000"/>
                  </a:schemeClr>
                </a:solidFill>
              </a:rPr>
              <a:t>ed il </a:t>
            </a:r>
            <a:r>
              <a:rPr lang="it-IT" sz="1500" dirty="0">
                <a:solidFill>
                  <a:schemeClr val="tx1">
                    <a:lumMod val="75000"/>
                    <a:lumOff val="25000"/>
                  </a:schemeClr>
                </a:solidFill>
              </a:rPr>
              <a:t>sistema di allertamento in emergenza, </a:t>
            </a:r>
            <a:r>
              <a:rPr lang="it-IT" sz="1500" dirty="0" smtClean="0">
                <a:solidFill>
                  <a:schemeClr val="tx1">
                    <a:lumMod val="75000"/>
                    <a:lumOff val="25000"/>
                  </a:schemeClr>
                </a:solidFill>
              </a:rPr>
              <a:t>significa </a:t>
            </a:r>
            <a:r>
              <a:rPr lang="it-IT" sz="1900" b="1" dirty="0">
                <a:solidFill>
                  <a:srgbClr val="C00000"/>
                </a:solidFill>
              </a:rPr>
              <a:t>individuare</a:t>
            </a:r>
            <a:r>
              <a:rPr lang="it-IT" sz="1500" dirty="0">
                <a:solidFill>
                  <a:schemeClr val="tx1">
                    <a:lumMod val="75000"/>
                    <a:lumOff val="25000"/>
                  </a:schemeClr>
                </a:solidFill>
              </a:rPr>
              <a:t>:</a:t>
            </a:r>
          </a:p>
          <a:p>
            <a:pPr marL="0" indent="0">
              <a:buNone/>
            </a:pPr>
            <a:r>
              <a:rPr lang="it-IT" sz="1500" dirty="0">
                <a:solidFill>
                  <a:schemeClr val="tx1">
                    <a:lumMod val="75000"/>
                    <a:lumOff val="25000"/>
                  </a:schemeClr>
                </a:solidFill>
              </a:rPr>
              <a:t>•	i </a:t>
            </a:r>
            <a:r>
              <a:rPr lang="it-IT" sz="1500" dirty="0">
                <a:solidFill>
                  <a:srgbClr val="C00000"/>
                </a:solidFill>
              </a:rPr>
              <a:t>soggetti coinvolti </a:t>
            </a:r>
            <a:r>
              <a:rPr lang="it-IT" sz="1500" dirty="0">
                <a:solidFill>
                  <a:schemeClr val="tx1">
                    <a:lumMod val="75000"/>
                    <a:lumOff val="25000"/>
                  </a:schemeClr>
                </a:solidFill>
              </a:rPr>
              <a:t>nella gestione dell’evento e le relative </a:t>
            </a:r>
            <a:r>
              <a:rPr lang="it-IT" sz="1500" dirty="0">
                <a:solidFill>
                  <a:srgbClr val="C00000"/>
                </a:solidFill>
              </a:rPr>
              <a:t>competenze</a:t>
            </a:r>
            <a:r>
              <a:rPr lang="it-IT" sz="1500" dirty="0">
                <a:solidFill>
                  <a:schemeClr val="tx1">
                    <a:lumMod val="75000"/>
                    <a:lumOff val="25000"/>
                  </a:schemeClr>
                </a:solidFill>
              </a:rPr>
              <a:t>;</a:t>
            </a:r>
          </a:p>
          <a:p>
            <a:pPr marL="0" indent="0">
              <a:buNone/>
            </a:pPr>
            <a:r>
              <a:rPr lang="it-IT" sz="1500" dirty="0">
                <a:solidFill>
                  <a:schemeClr val="tx1">
                    <a:lumMod val="75000"/>
                    <a:lumOff val="25000"/>
                  </a:schemeClr>
                </a:solidFill>
              </a:rPr>
              <a:t>•	i </a:t>
            </a:r>
            <a:r>
              <a:rPr lang="it-IT" sz="1500" dirty="0">
                <a:solidFill>
                  <a:srgbClr val="C00000"/>
                </a:solidFill>
              </a:rPr>
              <a:t>flussi di comunicazione </a:t>
            </a:r>
            <a:r>
              <a:rPr lang="it-IT" sz="1500" dirty="0">
                <a:solidFill>
                  <a:schemeClr val="tx1">
                    <a:lumMod val="75000"/>
                    <a:lumOff val="25000"/>
                  </a:schemeClr>
                </a:solidFill>
              </a:rPr>
              <a:t>(allertamento ed attivazione) e le modalità con le quali queste sono effettuate.</a:t>
            </a:r>
          </a:p>
          <a:p>
            <a:pPr marL="0" indent="0">
              <a:buNone/>
            </a:pPr>
            <a:endParaRPr lang="it-IT" sz="1500" dirty="0" smtClean="0">
              <a:solidFill>
                <a:schemeClr val="tx1">
                  <a:lumMod val="75000"/>
                  <a:lumOff val="25000"/>
                </a:schemeClr>
              </a:solidFill>
            </a:endParaRPr>
          </a:p>
          <a:p>
            <a:pPr marL="0" indent="0">
              <a:buNone/>
            </a:pPr>
            <a:r>
              <a:rPr lang="it-IT" sz="1500" dirty="0" smtClean="0">
                <a:solidFill>
                  <a:schemeClr val="tx1">
                    <a:lumMod val="75000"/>
                    <a:lumOff val="25000"/>
                  </a:schemeClr>
                </a:solidFill>
              </a:rPr>
              <a:t>Dati in INPUT: </a:t>
            </a:r>
          </a:p>
          <a:p>
            <a:pPr>
              <a:buFont typeface="+mj-lt"/>
              <a:buAutoNum type="arabicPeriod"/>
            </a:pPr>
            <a:r>
              <a:rPr lang="it-IT" sz="1700" b="1" dirty="0" smtClean="0">
                <a:solidFill>
                  <a:schemeClr val="tx1">
                    <a:lumMod val="75000"/>
                    <a:lumOff val="25000"/>
                  </a:schemeClr>
                </a:solidFill>
              </a:rPr>
              <a:t>Mappatura Organizzativa </a:t>
            </a:r>
            <a:endParaRPr lang="it-IT" sz="1700" b="1" dirty="0">
              <a:solidFill>
                <a:schemeClr val="tx1">
                  <a:lumMod val="75000"/>
                  <a:lumOff val="25000"/>
                </a:schemeClr>
              </a:solidFill>
            </a:endParaRPr>
          </a:p>
          <a:p>
            <a:pPr lvl="1">
              <a:buFont typeface="Wingdings" panose="05000000000000000000" pitchFamily="2" charset="2"/>
              <a:buChar char="§"/>
            </a:pPr>
            <a:r>
              <a:rPr lang="it-IT" sz="1500" dirty="0" smtClean="0">
                <a:solidFill>
                  <a:schemeClr val="tx1">
                    <a:lumMod val="75000"/>
                    <a:lumOff val="25000"/>
                  </a:schemeClr>
                </a:solidFill>
              </a:rPr>
              <a:t>Ruolo</a:t>
            </a:r>
            <a:r>
              <a:rPr lang="it-IT" sz="1500" dirty="0">
                <a:solidFill>
                  <a:schemeClr val="tx1">
                    <a:lumMod val="75000"/>
                    <a:lumOff val="25000"/>
                  </a:schemeClr>
                </a:solidFill>
              </a:rPr>
              <a:t>, responsabilità e competenze dell’Autorità Portuale o dell’Ente di riferimento;</a:t>
            </a:r>
          </a:p>
          <a:p>
            <a:pPr lvl="1">
              <a:buFont typeface="Wingdings" panose="05000000000000000000" pitchFamily="2" charset="2"/>
              <a:buChar char="§"/>
            </a:pPr>
            <a:r>
              <a:rPr lang="it-IT" sz="1500" dirty="0" smtClean="0">
                <a:solidFill>
                  <a:schemeClr val="tx1">
                    <a:lumMod val="75000"/>
                    <a:lumOff val="25000"/>
                  </a:schemeClr>
                </a:solidFill>
              </a:rPr>
              <a:t>Piani </a:t>
            </a:r>
            <a:r>
              <a:rPr lang="it-IT" sz="1500" dirty="0">
                <a:solidFill>
                  <a:schemeClr val="tx1">
                    <a:lumMod val="75000"/>
                    <a:lumOff val="25000"/>
                  </a:schemeClr>
                </a:solidFill>
              </a:rPr>
              <a:t>vigenti e normativa;</a:t>
            </a:r>
          </a:p>
          <a:p>
            <a:pPr lvl="1">
              <a:buFont typeface="Wingdings" panose="05000000000000000000" pitchFamily="2" charset="2"/>
              <a:buChar char="§"/>
            </a:pPr>
            <a:r>
              <a:rPr lang="it-IT" sz="1500" dirty="0" smtClean="0">
                <a:solidFill>
                  <a:schemeClr val="tx1">
                    <a:lumMod val="75000"/>
                    <a:lumOff val="25000"/>
                  </a:schemeClr>
                </a:solidFill>
              </a:rPr>
              <a:t>Organizzazione</a:t>
            </a:r>
            <a:r>
              <a:rPr lang="it-IT" sz="1500" dirty="0">
                <a:solidFill>
                  <a:schemeClr val="tx1">
                    <a:lumMod val="75000"/>
                    <a:lumOff val="25000"/>
                  </a:schemeClr>
                </a:solidFill>
              </a:rPr>
              <a:t>, servizi, convenzioni vigenti utili alla gestione delle emergenze; </a:t>
            </a:r>
          </a:p>
          <a:p>
            <a:pPr lvl="1">
              <a:buFont typeface="Wingdings" panose="05000000000000000000" pitchFamily="2" charset="2"/>
              <a:buChar char="§"/>
            </a:pPr>
            <a:r>
              <a:rPr lang="it-IT" sz="1500" dirty="0" smtClean="0">
                <a:solidFill>
                  <a:schemeClr val="tx1">
                    <a:lumMod val="75000"/>
                    <a:lumOff val="25000"/>
                  </a:schemeClr>
                </a:solidFill>
              </a:rPr>
              <a:t>Materiali</a:t>
            </a:r>
            <a:r>
              <a:rPr lang="it-IT" sz="1500" dirty="0">
                <a:solidFill>
                  <a:schemeClr val="tx1">
                    <a:lumMod val="75000"/>
                    <a:lumOff val="25000"/>
                  </a:schemeClr>
                </a:solidFill>
              </a:rPr>
              <a:t>, attrezzature e mezzi di prevenzione e protezione;</a:t>
            </a:r>
          </a:p>
          <a:p>
            <a:pPr lvl="1">
              <a:buFont typeface="Wingdings" panose="05000000000000000000" pitchFamily="2" charset="2"/>
              <a:buChar char="§"/>
            </a:pPr>
            <a:r>
              <a:rPr lang="it-IT" sz="1500" dirty="0" smtClean="0">
                <a:solidFill>
                  <a:schemeClr val="tx1">
                    <a:lumMod val="75000"/>
                    <a:lumOff val="25000"/>
                  </a:schemeClr>
                </a:solidFill>
              </a:rPr>
              <a:t>Modalità </a:t>
            </a:r>
            <a:r>
              <a:rPr lang="it-IT" sz="1500" dirty="0">
                <a:solidFill>
                  <a:schemeClr val="tx1">
                    <a:lumMod val="75000"/>
                    <a:lumOff val="25000"/>
                  </a:schemeClr>
                </a:solidFill>
              </a:rPr>
              <a:t>e mezzi di comunicazione in emergenza.</a:t>
            </a:r>
          </a:p>
          <a:p>
            <a:pPr>
              <a:buFont typeface="+mj-lt"/>
              <a:buAutoNum type="arabicPeriod"/>
            </a:pPr>
            <a:r>
              <a:rPr lang="it-IT" sz="1700" b="1" dirty="0">
                <a:solidFill>
                  <a:schemeClr val="tx1">
                    <a:lumMod val="75000"/>
                    <a:lumOff val="25000"/>
                  </a:schemeClr>
                </a:solidFill>
              </a:rPr>
              <a:t>“Buone </a:t>
            </a:r>
            <a:r>
              <a:rPr lang="it-IT" sz="1700" b="1" dirty="0">
                <a:solidFill>
                  <a:schemeClr val="tx1">
                    <a:lumMod val="75000"/>
                    <a:lumOff val="25000"/>
                  </a:schemeClr>
                </a:solidFill>
              </a:rPr>
              <a:t>pratiche” disponibili a livello nazionale ed internazionale.</a:t>
            </a:r>
          </a:p>
          <a:p>
            <a:pPr marL="0" indent="0">
              <a:buNone/>
            </a:pPr>
            <a:endParaRPr lang="it-IT" sz="1500" dirty="0" smtClean="0">
              <a:solidFill>
                <a:schemeClr val="tx1">
                  <a:lumMod val="75000"/>
                  <a:lumOff val="25000"/>
                </a:schemeClr>
              </a:solidFill>
            </a:endParaRPr>
          </a:p>
          <a:p>
            <a:pPr marL="0" indent="0">
              <a:buNone/>
            </a:pPr>
            <a:r>
              <a:rPr lang="it-IT" sz="1500" dirty="0" smtClean="0">
                <a:solidFill>
                  <a:schemeClr val="tx1">
                    <a:lumMod val="75000"/>
                    <a:lumOff val="25000"/>
                  </a:schemeClr>
                </a:solidFill>
              </a:rPr>
              <a:t>Vincoli del sistema </a:t>
            </a:r>
            <a:r>
              <a:rPr lang="it-IT" sz="1500" dirty="0">
                <a:solidFill>
                  <a:schemeClr val="tx1">
                    <a:lumMod val="75000"/>
                    <a:lumOff val="25000"/>
                  </a:schemeClr>
                </a:solidFill>
              </a:rPr>
              <a:t>comando e controllo e di </a:t>
            </a:r>
            <a:r>
              <a:rPr lang="it-IT" sz="1500" dirty="0" smtClean="0">
                <a:solidFill>
                  <a:schemeClr val="tx1">
                    <a:lumMod val="75000"/>
                    <a:lumOff val="25000"/>
                  </a:schemeClr>
                </a:solidFill>
              </a:rPr>
              <a:t>allertamento:</a:t>
            </a:r>
            <a:endParaRPr lang="it-IT" sz="1500" dirty="0" smtClean="0">
              <a:solidFill>
                <a:schemeClr val="tx1">
                  <a:lumMod val="75000"/>
                  <a:lumOff val="25000"/>
                </a:schemeClr>
              </a:solidFill>
            </a:endParaRPr>
          </a:p>
          <a:p>
            <a:r>
              <a:rPr lang="it-IT" sz="1700" b="1" dirty="0" smtClean="0">
                <a:solidFill>
                  <a:srgbClr val="C00000"/>
                </a:solidFill>
              </a:rPr>
              <a:t>specifico </a:t>
            </a:r>
            <a:r>
              <a:rPr lang="it-IT" sz="1700" b="1" dirty="0">
                <a:solidFill>
                  <a:srgbClr val="C00000"/>
                </a:solidFill>
              </a:rPr>
              <a:t>per le diverse tipologie di scenario di riferimento, </a:t>
            </a:r>
          </a:p>
          <a:p>
            <a:r>
              <a:rPr lang="it-IT" sz="1700" b="1" dirty="0">
                <a:solidFill>
                  <a:srgbClr val="C00000"/>
                </a:solidFill>
              </a:rPr>
              <a:t>diversificato per giorno </a:t>
            </a:r>
            <a:r>
              <a:rPr lang="it-IT" sz="1700" dirty="0">
                <a:solidFill>
                  <a:schemeClr val="tx1">
                    <a:lumMod val="75000"/>
                    <a:lumOff val="25000"/>
                  </a:schemeClr>
                </a:solidFill>
              </a:rPr>
              <a:t>(orario lavorativo) </a:t>
            </a:r>
            <a:r>
              <a:rPr lang="it-IT" sz="1700" b="1" dirty="0">
                <a:solidFill>
                  <a:srgbClr val="C00000"/>
                </a:solidFill>
              </a:rPr>
              <a:t>o ore notturne e festivi </a:t>
            </a:r>
            <a:r>
              <a:rPr lang="it-IT" sz="1700" dirty="0">
                <a:solidFill>
                  <a:schemeClr val="tx1">
                    <a:lumMod val="75000"/>
                    <a:lumOff val="25000"/>
                  </a:schemeClr>
                </a:solidFill>
              </a:rPr>
              <a:t>(al di fuori dell’orario lavorativo, in cui eventualmente vige un sistema di reperibilità). </a:t>
            </a:r>
          </a:p>
          <a:p>
            <a:pPr marL="0" indent="0">
              <a:buNone/>
            </a:pPr>
            <a:endParaRPr lang="it-IT" sz="1500" dirty="0">
              <a:solidFill>
                <a:schemeClr val="tx1">
                  <a:lumMod val="75000"/>
                  <a:lumOff val="25000"/>
                </a:schemeClr>
              </a:solidFill>
            </a:endParaRPr>
          </a:p>
        </p:txBody>
      </p:sp>
    </p:spTree>
    <p:extLst>
      <p:ext uri="{BB962C8B-B14F-4D97-AF65-F5344CB8AC3E}">
        <p14:creationId xmlns:p14="http://schemas.microsoft.com/office/powerpoint/2010/main" val="12552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Valutazione della catena di comando e del sistema di allertamento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615" y="4097767"/>
            <a:ext cx="5786121" cy="225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949621" y="2877135"/>
            <a:ext cx="320210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b="1" dirty="0" smtClean="0">
                <a:solidFill>
                  <a:srgbClr val="C00000"/>
                </a:solidFill>
              </a:rPr>
              <a:t>Gravità dello scenario emergenziale</a:t>
            </a:r>
            <a:endParaRPr lang="it-IT" b="1" dirty="0">
              <a:solidFill>
                <a:srgbClr val="C00000"/>
              </a:solidFill>
            </a:endParaRPr>
          </a:p>
        </p:txBody>
      </p:sp>
      <p:sp>
        <p:nvSpPr>
          <p:cNvPr id="6" name="Rettangolo 5"/>
          <p:cNvSpPr/>
          <p:nvPr/>
        </p:nvSpPr>
        <p:spPr>
          <a:xfrm>
            <a:off x="3428482" y="1489281"/>
            <a:ext cx="2244384"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1600" dirty="0">
                <a:solidFill>
                  <a:schemeClr val="tx1">
                    <a:lumMod val="75000"/>
                    <a:lumOff val="25000"/>
                  </a:schemeClr>
                </a:solidFill>
              </a:rPr>
              <a:t>Tipologia scenario (incendio, esplosione, dispersione tossica, contaminazione, ecc.)</a:t>
            </a:r>
          </a:p>
        </p:txBody>
      </p:sp>
      <p:sp>
        <p:nvSpPr>
          <p:cNvPr id="9" name="Rettangolo 8"/>
          <p:cNvSpPr/>
          <p:nvPr/>
        </p:nvSpPr>
        <p:spPr>
          <a:xfrm>
            <a:off x="121663" y="2541710"/>
            <a:ext cx="2336800" cy="13234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sz="1600" dirty="0" smtClean="0">
                <a:solidFill>
                  <a:schemeClr val="tx1">
                    <a:lumMod val="75000"/>
                    <a:lumOff val="25000"/>
                  </a:schemeClr>
                </a:solidFill>
              </a:rPr>
              <a:t>Area in </a:t>
            </a:r>
            <a:r>
              <a:rPr lang="it-IT" sz="1600" dirty="0">
                <a:solidFill>
                  <a:schemeClr val="tx1">
                    <a:lumMod val="75000"/>
                    <a:lumOff val="25000"/>
                  </a:schemeClr>
                </a:solidFill>
              </a:rPr>
              <a:t>cui l’emergenza si verifica (stabilimento RIR, nave, mare, banchina/area demaniale)</a:t>
            </a:r>
            <a:endParaRPr lang="it-IT" sz="1600" dirty="0"/>
          </a:p>
        </p:txBody>
      </p:sp>
      <p:sp>
        <p:nvSpPr>
          <p:cNvPr id="10" name="Rettangolo 9"/>
          <p:cNvSpPr/>
          <p:nvPr/>
        </p:nvSpPr>
        <p:spPr>
          <a:xfrm>
            <a:off x="6236997" y="1609599"/>
            <a:ext cx="1800267"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1600" dirty="0">
                <a:solidFill>
                  <a:schemeClr val="tx1">
                    <a:lumMod val="75000"/>
                    <a:lumOff val="25000"/>
                  </a:schemeClr>
                </a:solidFill>
              </a:rPr>
              <a:t>Entità/ </a:t>
            </a:r>
            <a:r>
              <a:rPr lang="it-IT" sz="1600" dirty="0" smtClean="0">
                <a:solidFill>
                  <a:schemeClr val="tx1">
                    <a:lumMod val="75000"/>
                    <a:lumOff val="25000"/>
                  </a:schemeClr>
                </a:solidFill>
              </a:rPr>
              <a:t>estensione dell’evento </a:t>
            </a:r>
            <a:endParaRPr lang="it-IT" sz="1600" dirty="0">
              <a:solidFill>
                <a:schemeClr val="tx1">
                  <a:lumMod val="75000"/>
                  <a:lumOff val="25000"/>
                </a:schemeClr>
              </a:solidFill>
            </a:endParaRPr>
          </a:p>
        </p:txBody>
      </p:sp>
      <p:sp>
        <p:nvSpPr>
          <p:cNvPr id="11" name="Rettangolo 10"/>
          <p:cNvSpPr/>
          <p:nvPr/>
        </p:nvSpPr>
        <p:spPr>
          <a:xfrm>
            <a:off x="861992" y="1607999"/>
            <a:ext cx="1712585"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it-IT" sz="1600" dirty="0">
                <a:solidFill>
                  <a:schemeClr val="tx1">
                    <a:lumMod val="75000"/>
                    <a:lumOff val="25000"/>
                  </a:schemeClr>
                </a:solidFill>
              </a:rPr>
              <a:t>Risorse e mezzi disponibili</a:t>
            </a:r>
          </a:p>
        </p:txBody>
      </p:sp>
      <p:sp>
        <p:nvSpPr>
          <p:cNvPr id="12" name="Freccia in giù 11"/>
          <p:cNvSpPr/>
          <p:nvPr/>
        </p:nvSpPr>
        <p:spPr>
          <a:xfrm>
            <a:off x="4013646" y="3580289"/>
            <a:ext cx="1074057" cy="4449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Connettore 2 13"/>
          <p:cNvCxnSpPr>
            <a:stCxn id="9" idx="3"/>
            <a:endCxn id="3" idx="1"/>
          </p:cNvCxnSpPr>
          <p:nvPr/>
        </p:nvCxnSpPr>
        <p:spPr>
          <a:xfrm flipV="1">
            <a:off x="2458463" y="3200301"/>
            <a:ext cx="491158" cy="3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ttore 2 15"/>
          <p:cNvCxnSpPr>
            <a:stCxn id="11" idx="2"/>
          </p:cNvCxnSpPr>
          <p:nvPr/>
        </p:nvCxnSpPr>
        <p:spPr>
          <a:xfrm>
            <a:off x="1718285" y="2192774"/>
            <a:ext cx="2026401" cy="684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a:stCxn id="10" idx="2"/>
          </p:cNvCxnSpPr>
          <p:nvPr/>
        </p:nvCxnSpPr>
        <p:spPr>
          <a:xfrm flipH="1">
            <a:off x="5566422" y="2194374"/>
            <a:ext cx="1570709" cy="682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ttore 2 19"/>
          <p:cNvCxnSpPr>
            <a:stCxn id="6" idx="2"/>
            <a:endCxn id="3" idx="0"/>
          </p:cNvCxnSpPr>
          <p:nvPr/>
        </p:nvCxnSpPr>
        <p:spPr>
          <a:xfrm>
            <a:off x="4550674" y="2597277"/>
            <a:ext cx="2" cy="279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ttangolo 20"/>
          <p:cNvSpPr/>
          <p:nvPr/>
        </p:nvSpPr>
        <p:spPr>
          <a:xfrm>
            <a:off x="7075672" y="2533082"/>
            <a:ext cx="1923185" cy="13234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sz="1600" dirty="0">
                <a:solidFill>
                  <a:schemeClr val="tx1">
                    <a:lumMod val="75000"/>
                    <a:lumOff val="25000"/>
                  </a:schemeClr>
                </a:solidFill>
              </a:rPr>
              <a:t>Momento in cui l’emergenza di manifesta (giorno/notte, festivo/feriale, ecc.)</a:t>
            </a:r>
          </a:p>
        </p:txBody>
      </p:sp>
      <p:cxnSp>
        <p:nvCxnSpPr>
          <p:cNvPr id="2055" name="Connettore 2 2054"/>
          <p:cNvCxnSpPr>
            <a:stCxn id="21" idx="1"/>
            <a:endCxn id="3" idx="3"/>
          </p:cNvCxnSpPr>
          <p:nvPr/>
        </p:nvCxnSpPr>
        <p:spPr>
          <a:xfrm flipH="1">
            <a:off x="6151730" y="3194802"/>
            <a:ext cx="923942" cy="54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0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2510971" y="4862286"/>
            <a:ext cx="4441372" cy="1857828"/>
          </a:xfrm>
          <a:prstGeom prst="roundRect">
            <a:avLst>
              <a:gd name="adj" fmla="val 22917"/>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Valutazione della catena di comando e del sistema di allertamento </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l="1402" t="2663" r="1402" b="20415"/>
          <a:stretch>
            <a:fillRect/>
          </a:stretch>
        </p:blipFill>
        <p:spPr bwMode="auto">
          <a:xfrm>
            <a:off x="993196" y="1405274"/>
            <a:ext cx="7114960" cy="32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0904" y="5045729"/>
            <a:ext cx="3974822" cy="154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curva 2"/>
          <p:cNvSpPr/>
          <p:nvPr/>
        </p:nvSpPr>
        <p:spPr>
          <a:xfrm>
            <a:off x="2899552" y="3730171"/>
            <a:ext cx="636263" cy="1132116"/>
          </a:xfrm>
          <a:prstGeom prst="bentArrow">
            <a:avLst>
              <a:gd name="adj1" fmla="val 25000"/>
              <a:gd name="adj2" fmla="val 43962"/>
              <a:gd name="adj3" fmla="val 25000"/>
              <a:gd name="adj4" fmla="val 43750"/>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33317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Valutazione della catena di comando e del sistema di allertamento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1869" t="1869" r="1558" b="12149"/>
          <a:stretch>
            <a:fillRect/>
          </a:stretch>
        </p:blipFill>
        <p:spPr bwMode="auto">
          <a:xfrm>
            <a:off x="1625600" y="1426381"/>
            <a:ext cx="6037943" cy="54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2001153" y="4879443"/>
            <a:ext cx="3107871" cy="2024743"/>
            <a:chOff x="1785" y="6856"/>
            <a:chExt cx="5055" cy="3304"/>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 y="8461"/>
              <a:ext cx="5055"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 y="6856"/>
              <a:ext cx="505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reccia a destra 2"/>
          <p:cNvSpPr/>
          <p:nvPr/>
        </p:nvSpPr>
        <p:spPr>
          <a:xfrm rot="10800000">
            <a:off x="3992320" y="1613265"/>
            <a:ext cx="376925" cy="234696"/>
          </a:xfrm>
          <a:prstGeom prst="rightArrow">
            <a:avLst/>
          </a:prstGeom>
          <a:solidFill>
            <a:srgbClr val="C0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Freccia a destra 11"/>
          <p:cNvSpPr/>
          <p:nvPr/>
        </p:nvSpPr>
        <p:spPr>
          <a:xfrm rot="10800000">
            <a:off x="3992319" y="2201093"/>
            <a:ext cx="376925" cy="234696"/>
          </a:xfrm>
          <a:prstGeom prst="rightArrow">
            <a:avLst/>
          </a:prstGeom>
          <a:solidFill>
            <a:srgbClr val="C0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Freccia a destra 12"/>
          <p:cNvSpPr/>
          <p:nvPr/>
        </p:nvSpPr>
        <p:spPr>
          <a:xfrm rot="10800000">
            <a:off x="4000244" y="2817950"/>
            <a:ext cx="376925" cy="234696"/>
          </a:xfrm>
          <a:prstGeom prst="rightArrow">
            <a:avLst/>
          </a:prstGeom>
          <a:solidFill>
            <a:srgbClr val="C0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Freccia a destra 13"/>
          <p:cNvSpPr/>
          <p:nvPr/>
        </p:nvSpPr>
        <p:spPr>
          <a:xfrm rot="10800000">
            <a:off x="5299272" y="2817951"/>
            <a:ext cx="376925" cy="234696"/>
          </a:xfrm>
          <a:prstGeom prst="rightArrow">
            <a:avLst/>
          </a:prstGeom>
          <a:solidFill>
            <a:srgbClr val="C0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Freccia a destra 14"/>
          <p:cNvSpPr/>
          <p:nvPr/>
        </p:nvSpPr>
        <p:spPr>
          <a:xfrm rot="10800000">
            <a:off x="5299272" y="4508866"/>
            <a:ext cx="376925" cy="234696"/>
          </a:xfrm>
          <a:prstGeom prst="rightArrow">
            <a:avLst/>
          </a:prstGeom>
          <a:solidFill>
            <a:srgbClr val="C0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Freccia a destra 15"/>
          <p:cNvSpPr/>
          <p:nvPr/>
        </p:nvSpPr>
        <p:spPr>
          <a:xfrm rot="10800000">
            <a:off x="7475080" y="4508867"/>
            <a:ext cx="376925" cy="234696"/>
          </a:xfrm>
          <a:prstGeom prst="rightArrow">
            <a:avLst/>
          </a:prstGeom>
          <a:solidFill>
            <a:srgbClr val="C0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25186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Valutazione della catena di comando e del sistema di allertamento </a:t>
            </a:r>
          </a:p>
        </p:txBody>
      </p:sp>
      <p:sp>
        <p:nvSpPr>
          <p:cNvPr id="6" name="Rettangolo 5"/>
          <p:cNvSpPr/>
          <p:nvPr/>
        </p:nvSpPr>
        <p:spPr>
          <a:xfrm>
            <a:off x="560274" y="1558511"/>
            <a:ext cx="8078854" cy="3724096"/>
          </a:xfrm>
          <a:prstGeom prst="rect">
            <a:avLst/>
          </a:prstGeom>
        </p:spPr>
        <p:txBody>
          <a:bodyPr wrap="square">
            <a:spAutoFit/>
          </a:bodyPr>
          <a:lstStyle/>
          <a:p>
            <a:r>
              <a:rPr lang="it-IT" dirty="0" smtClean="0">
                <a:solidFill>
                  <a:schemeClr val="tx1">
                    <a:lumMod val="85000"/>
                    <a:lumOff val="15000"/>
                  </a:schemeClr>
                </a:solidFill>
              </a:rPr>
              <a:t>Risultati </a:t>
            </a:r>
            <a:r>
              <a:rPr lang="it-IT" dirty="0">
                <a:solidFill>
                  <a:schemeClr val="tx1">
                    <a:lumMod val="85000"/>
                    <a:lumOff val="15000"/>
                  </a:schemeClr>
                </a:solidFill>
              </a:rPr>
              <a:t>attesi dell’applicazione della </a:t>
            </a:r>
            <a:r>
              <a:rPr lang="it-IT" dirty="0" smtClean="0">
                <a:solidFill>
                  <a:schemeClr val="tx1">
                    <a:lumMod val="85000"/>
                    <a:lumOff val="15000"/>
                  </a:schemeClr>
                </a:solidFill>
              </a:rPr>
              <a:t>procedura </a:t>
            </a:r>
            <a:r>
              <a:rPr lang="it-IT" dirty="0">
                <a:solidFill>
                  <a:schemeClr val="tx1">
                    <a:lumMod val="85000"/>
                    <a:lumOff val="15000"/>
                  </a:schemeClr>
                </a:solidFill>
              </a:rPr>
              <a:t>sono</a:t>
            </a:r>
            <a:r>
              <a:rPr lang="it-IT" dirty="0" smtClean="0">
                <a:solidFill>
                  <a:schemeClr val="tx1">
                    <a:lumMod val="85000"/>
                    <a:lumOff val="15000"/>
                  </a:schemeClr>
                </a:solidFill>
              </a:rPr>
              <a:t>:</a:t>
            </a:r>
          </a:p>
          <a:p>
            <a:endParaRPr lang="it-IT" dirty="0">
              <a:solidFill>
                <a:schemeClr val="tx1">
                  <a:lumMod val="85000"/>
                  <a:lumOff val="15000"/>
                </a:schemeClr>
              </a:solidFill>
            </a:endParaRPr>
          </a:p>
          <a:p>
            <a:pPr marL="457200" lvl="0" indent="-457200" algn="just">
              <a:buFont typeface="+mj-lt"/>
              <a:buAutoNum type="arabicPeriod"/>
            </a:pPr>
            <a:r>
              <a:rPr lang="it-IT" sz="2000" b="1" dirty="0">
                <a:solidFill>
                  <a:srgbClr val="C00000"/>
                </a:solidFill>
              </a:rPr>
              <a:t>Database/rubrica</a:t>
            </a:r>
            <a:r>
              <a:rPr lang="it-IT" sz="2000" dirty="0">
                <a:solidFill>
                  <a:schemeClr val="tx1">
                    <a:lumMod val="85000"/>
                    <a:lumOff val="15000"/>
                  </a:schemeClr>
                </a:solidFill>
              </a:rPr>
              <a:t> degli enti/strutture </a:t>
            </a:r>
            <a:r>
              <a:rPr lang="it-IT" sz="2000" b="1" dirty="0">
                <a:solidFill>
                  <a:srgbClr val="C00000"/>
                </a:solidFill>
              </a:rPr>
              <a:t>esterni</a:t>
            </a:r>
            <a:r>
              <a:rPr lang="it-IT" sz="2000" dirty="0">
                <a:solidFill>
                  <a:schemeClr val="tx1">
                    <a:lumMod val="85000"/>
                    <a:lumOff val="15000"/>
                  </a:schemeClr>
                </a:solidFill>
              </a:rPr>
              <a:t> all’AP </a:t>
            </a:r>
            <a:r>
              <a:rPr lang="it-IT" sz="2000" dirty="0" smtClean="0">
                <a:solidFill>
                  <a:schemeClr val="tx1">
                    <a:lumMod val="85000"/>
                    <a:lumOff val="15000"/>
                  </a:schemeClr>
                </a:solidFill>
              </a:rPr>
              <a:t>coinvolte e </a:t>
            </a:r>
            <a:r>
              <a:rPr lang="it-IT" sz="2000" dirty="0">
                <a:solidFill>
                  <a:schemeClr val="tx1">
                    <a:lumMod val="85000"/>
                    <a:lumOff val="15000"/>
                  </a:schemeClr>
                </a:solidFill>
              </a:rPr>
              <a:t>dei relativi </a:t>
            </a:r>
            <a:r>
              <a:rPr lang="it-IT" sz="2000" dirty="0" smtClean="0">
                <a:solidFill>
                  <a:schemeClr val="tx1">
                    <a:lumMod val="85000"/>
                    <a:lumOff val="15000"/>
                  </a:schemeClr>
                </a:solidFill>
              </a:rPr>
              <a:t>referenti</a:t>
            </a:r>
          </a:p>
          <a:p>
            <a:pPr marL="457200" lvl="0" indent="-457200" algn="just">
              <a:buFont typeface="+mj-lt"/>
              <a:buAutoNum type="arabicPeriod"/>
            </a:pPr>
            <a:endParaRPr lang="it-IT" sz="2000" dirty="0">
              <a:solidFill>
                <a:schemeClr val="tx1">
                  <a:lumMod val="85000"/>
                  <a:lumOff val="15000"/>
                </a:schemeClr>
              </a:solidFill>
            </a:endParaRPr>
          </a:p>
          <a:p>
            <a:pPr marL="457200" lvl="0" indent="-457200" algn="just">
              <a:buFont typeface="+mj-lt"/>
              <a:buAutoNum type="arabicPeriod"/>
            </a:pPr>
            <a:r>
              <a:rPr lang="it-IT" sz="2000" b="1" dirty="0">
                <a:solidFill>
                  <a:srgbClr val="C00000"/>
                </a:solidFill>
              </a:rPr>
              <a:t>Database/rubrica</a:t>
            </a:r>
            <a:r>
              <a:rPr lang="it-IT" sz="2000" dirty="0">
                <a:solidFill>
                  <a:schemeClr val="tx1">
                    <a:lumMod val="85000"/>
                    <a:lumOff val="15000"/>
                  </a:schemeClr>
                </a:solidFill>
              </a:rPr>
              <a:t> dei </a:t>
            </a:r>
            <a:r>
              <a:rPr lang="it-IT" sz="2000" b="1" dirty="0">
                <a:solidFill>
                  <a:srgbClr val="C00000"/>
                </a:solidFill>
              </a:rPr>
              <a:t>responsabili</a:t>
            </a:r>
            <a:r>
              <a:rPr lang="it-IT" sz="2000" dirty="0">
                <a:solidFill>
                  <a:schemeClr val="tx1">
                    <a:lumMod val="85000"/>
                    <a:lumOff val="15000"/>
                  </a:schemeClr>
                </a:solidFill>
              </a:rPr>
              <a:t> </a:t>
            </a:r>
            <a:r>
              <a:rPr lang="it-IT" sz="2000" b="1" dirty="0" smtClean="0">
                <a:solidFill>
                  <a:srgbClr val="C00000"/>
                </a:solidFill>
              </a:rPr>
              <a:t>interni</a:t>
            </a:r>
            <a:r>
              <a:rPr lang="it-IT" sz="2000" dirty="0" smtClean="0">
                <a:solidFill>
                  <a:schemeClr val="tx1">
                    <a:lumMod val="85000"/>
                    <a:lumOff val="15000"/>
                  </a:schemeClr>
                </a:solidFill>
              </a:rPr>
              <a:t> dell’AP </a:t>
            </a:r>
            <a:r>
              <a:rPr lang="it-IT" sz="2000" dirty="0">
                <a:solidFill>
                  <a:schemeClr val="tx1">
                    <a:lumMod val="85000"/>
                    <a:lumOff val="15000"/>
                  </a:schemeClr>
                </a:solidFill>
              </a:rPr>
              <a:t>con ruolo attivo nella gestione delle </a:t>
            </a:r>
            <a:r>
              <a:rPr lang="it-IT" sz="2000" dirty="0" smtClean="0">
                <a:solidFill>
                  <a:schemeClr val="tx1">
                    <a:lumMod val="85000"/>
                    <a:lumOff val="15000"/>
                  </a:schemeClr>
                </a:solidFill>
              </a:rPr>
              <a:t>emergenze</a:t>
            </a:r>
          </a:p>
          <a:p>
            <a:pPr marL="457200" lvl="0" indent="-457200" algn="just">
              <a:buFont typeface="+mj-lt"/>
              <a:buAutoNum type="arabicPeriod"/>
            </a:pPr>
            <a:endParaRPr lang="it-IT" sz="2000" dirty="0">
              <a:solidFill>
                <a:schemeClr val="tx1">
                  <a:lumMod val="85000"/>
                  <a:lumOff val="15000"/>
                </a:schemeClr>
              </a:solidFill>
            </a:endParaRPr>
          </a:p>
          <a:p>
            <a:pPr marL="457200" lvl="0" indent="-457200" algn="just">
              <a:buFont typeface="+mj-lt"/>
              <a:buAutoNum type="arabicPeriod"/>
            </a:pPr>
            <a:r>
              <a:rPr lang="it-IT" sz="2000" b="1" dirty="0">
                <a:solidFill>
                  <a:srgbClr val="C00000"/>
                </a:solidFill>
              </a:rPr>
              <a:t>Struttura organizzativa </a:t>
            </a:r>
            <a:r>
              <a:rPr lang="it-IT" sz="2000" dirty="0" smtClean="0">
                <a:solidFill>
                  <a:schemeClr val="tx1">
                    <a:lumMod val="85000"/>
                    <a:lumOff val="15000"/>
                  </a:schemeClr>
                </a:solidFill>
              </a:rPr>
              <a:t>(organigramma</a:t>
            </a:r>
            <a:r>
              <a:rPr lang="it-IT" sz="2000" dirty="0">
                <a:solidFill>
                  <a:schemeClr val="tx1">
                    <a:lumMod val="85000"/>
                    <a:lumOff val="15000"/>
                  </a:schemeClr>
                </a:solidFill>
              </a:rPr>
              <a:t>) per la gestione dell’emergenze (per tipo di scenario e per livello di allerta</a:t>
            </a:r>
            <a:r>
              <a:rPr lang="it-IT" sz="2000" dirty="0" smtClean="0">
                <a:solidFill>
                  <a:schemeClr val="tx1">
                    <a:lumMod val="85000"/>
                    <a:lumOff val="15000"/>
                  </a:schemeClr>
                </a:solidFill>
              </a:rPr>
              <a:t>)</a:t>
            </a:r>
          </a:p>
          <a:p>
            <a:pPr marL="457200" lvl="0" indent="-457200" algn="just">
              <a:buFont typeface="+mj-lt"/>
              <a:buAutoNum type="arabicPeriod"/>
            </a:pPr>
            <a:endParaRPr lang="it-IT" sz="2000" dirty="0">
              <a:solidFill>
                <a:schemeClr val="tx1">
                  <a:lumMod val="85000"/>
                  <a:lumOff val="15000"/>
                </a:schemeClr>
              </a:solidFill>
            </a:endParaRPr>
          </a:p>
          <a:p>
            <a:pPr marL="457200" lvl="0" indent="-457200" algn="just">
              <a:buFont typeface="+mj-lt"/>
              <a:buAutoNum type="arabicPeriod"/>
            </a:pPr>
            <a:r>
              <a:rPr lang="it-IT" sz="2000" b="1" dirty="0">
                <a:solidFill>
                  <a:srgbClr val="C00000"/>
                </a:solidFill>
              </a:rPr>
              <a:t>Schema dei flussi </a:t>
            </a:r>
            <a:r>
              <a:rPr lang="it-IT" sz="2000" dirty="0">
                <a:solidFill>
                  <a:schemeClr val="tx1">
                    <a:lumMod val="85000"/>
                    <a:lumOff val="15000"/>
                  </a:schemeClr>
                </a:solidFill>
              </a:rPr>
              <a:t>organizzativi e di </a:t>
            </a:r>
            <a:r>
              <a:rPr lang="it-IT" sz="2000" dirty="0" smtClean="0">
                <a:solidFill>
                  <a:schemeClr val="tx1">
                    <a:lumMod val="85000"/>
                    <a:lumOff val="15000"/>
                  </a:schemeClr>
                </a:solidFill>
              </a:rPr>
              <a:t>comunicazione</a:t>
            </a:r>
            <a:endParaRPr lang="it-IT" sz="2000" dirty="0">
              <a:solidFill>
                <a:schemeClr val="tx1">
                  <a:lumMod val="85000"/>
                  <a:lumOff val="15000"/>
                </a:schemeClr>
              </a:solidFill>
            </a:endParaRPr>
          </a:p>
        </p:txBody>
      </p:sp>
    </p:spTree>
    <p:extLst>
      <p:ext uri="{BB962C8B-B14F-4D97-AF65-F5344CB8AC3E}">
        <p14:creationId xmlns:p14="http://schemas.microsoft.com/office/powerpoint/2010/main" val="2861428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Premessa</a:t>
            </a:r>
            <a:endParaRPr lang="it-IT" sz="2800" spc="-150" dirty="0">
              <a:solidFill>
                <a:srgbClr val="12851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sz="1800" i="1" dirty="0" smtClean="0">
                <a:solidFill>
                  <a:schemeClr val="tx1">
                    <a:lumMod val="75000"/>
                    <a:lumOff val="25000"/>
                  </a:schemeClr>
                </a:solidFill>
              </a:rPr>
              <a:t>Le </a:t>
            </a:r>
            <a:r>
              <a:rPr lang="it-IT" sz="1800" i="1" dirty="0">
                <a:solidFill>
                  <a:schemeClr val="tx1">
                    <a:lumMod val="75000"/>
                    <a:lumOff val="25000"/>
                  </a:schemeClr>
                </a:solidFill>
              </a:rPr>
              <a:t>presenti Linee guida sono redatte nell’ambito del progetto finanziato dalla Comunità Europea, all’interno del Programma per la Cooperazione Transfrontaliera Italia-Slovenia 2007-2013, denominato </a:t>
            </a:r>
            <a:r>
              <a:rPr lang="it-IT" sz="1800" i="1" dirty="0" err="1">
                <a:solidFill>
                  <a:srgbClr val="C00000"/>
                </a:solidFill>
              </a:rPr>
              <a:t>Safeport</a:t>
            </a:r>
            <a:r>
              <a:rPr lang="it-IT" sz="1800" i="1" dirty="0">
                <a:solidFill>
                  <a:srgbClr val="C00000"/>
                </a:solidFill>
              </a:rPr>
              <a:t> - il porto e la gestione dei rischi industriali ed ambientali</a:t>
            </a:r>
            <a:r>
              <a:rPr lang="it-IT" sz="1800" i="1" dirty="0">
                <a:solidFill>
                  <a:schemeClr val="tx1">
                    <a:lumMod val="75000"/>
                    <a:lumOff val="25000"/>
                  </a:schemeClr>
                </a:solidFill>
              </a:rPr>
              <a:t>.</a:t>
            </a:r>
          </a:p>
          <a:p>
            <a:pPr marL="0" indent="0">
              <a:buNone/>
            </a:pPr>
            <a:endParaRPr lang="it-IT" sz="1800" dirty="0" smtClean="0">
              <a:solidFill>
                <a:schemeClr val="tx1">
                  <a:lumMod val="75000"/>
                  <a:lumOff val="25000"/>
                </a:schemeClr>
              </a:solidFill>
            </a:endParaRPr>
          </a:p>
          <a:p>
            <a:pPr marL="0" indent="0">
              <a:buNone/>
            </a:pPr>
            <a:r>
              <a:rPr lang="it-IT" sz="1800" dirty="0" smtClean="0">
                <a:solidFill>
                  <a:schemeClr val="tx1">
                    <a:lumMod val="75000"/>
                    <a:lumOff val="25000"/>
                  </a:schemeClr>
                </a:solidFill>
              </a:rPr>
              <a:t>I </a:t>
            </a:r>
            <a:r>
              <a:rPr lang="it-IT" sz="1800" dirty="0">
                <a:solidFill>
                  <a:schemeClr val="tx1">
                    <a:lumMod val="75000"/>
                    <a:lumOff val="25000"/>
                  </a:schemeClr>
                </a:solidFill>
              </a:rPr>
              <a:t>Partner del progetto </a:t>
            </a:r>
            <a:r>
              <a:rPr lang="it-IT" sz="1800" dirty="0" smtClean="0">
                <a:solidFill>
                  <a:schemeClr val="tx1">
                    <a:lumMod val="75000"/>
                    <a:lumOff val="25000"/>
                  </a:schemeClr>
                </a:solidFill>
              </a:rPr>
              <a:t>sono: </a:t>
            </a:r>
          </a:p>
          <a:p>
            <a:pPr>
              <a:buFont typeface="Wingdings" panose="05000000000000000000" pitchFamily="2" charset="2"/>
              <a:buChar char="ü"/>
            </a:pPr>
            <a:r>
              <a:rPr lang="it-IT" sz="1800" dirty="0" smtClean="0">
                <a:solidFill>
                  <a:schemeClr val="tx1">
                    <a:lumMod val="75000"/>
                    <a:lumOff val="25000"/>
                  </a:schemeClr>
                </a:solidFill>
              </a:rPr>
              <a:t>Autorità </a:t>
            </a:r>
            <a:r>
              <a:rPr lang="it-IT" sz="1800" dirty="0">
                <a:solidFill>
                  <a:schemeClr val="tx1">
                    <a:lumMod val="75000"/>
                    <a:lumOff val="25000"/>
                  </a:schemeClr>
                </a:solidFill>
              </a:rPr>
              <a:t>Portuale di Ravenna, </a:t>
            </a:r>
            <a:endParaRPr lang="it-IT" sz="1800" dirty="0" smtClean="0">
              <a:solidFill>
                <a:schemeClr val="tx1">
                  <a:lumMod val="75000"/>
                  <a:lumOff val="25000"/>
                </a:schemeClr>
              </a:solidFill>
            </a:endParaRPr>
          </a:p>
          <a:p>
            <a:pPr>
              <a:buFont typeface="Wingdings" panose="05000000000000000000" pitchFamily="2" charset="2"/>
              <a:buChar char="ü"/>
            </a:pPr>
            <a:r>
              <a:rPr lang="it-IT" sz="1800" dirty="0" smtClean="0">
                <a:solidFill>
                  <a:schemeClr val="tx1">
                    <a:lumMod val="75000"/>
                    <a:lumOff val="25000"/>
                  </a:schemeClr>
                </a:solidFill>
              </a:rPr>
              <a:t>Autorità </a:t>
            </a:r>
            <a:r>
              <a:rPr lang="it-IT" sz="1800" dirty="0">
                <a:solidFill>
                  <a:schemeClr val="tx1">
                    <a:lumMod val="75000"/>
                    <a:lumOff val="25000"/>
                  </a:schemeClr>
                </a:solidFill>
              </a:rPr>
              <a:t>Portuale di Venezia (</a:t>
            </a:r>
            <a:r>
              <a:rPr lang="it-IT" sz="1800" dirty="0" err="1">
                <a:solidFill>
                  <a:schemeClr val="tx1">
                    <a:lumMod val="75000"/>
                    <a:lumOff val="25000"/>
                  </a:schemeClr>
                </a:solidFill>
              </a:rPr>
              <a:t>lead</a:t>
            </a:r>
            <a:r>
              <a:rPr lang="it-IT" sz="1800" dirty="0">
                <a:solidFill>
                  <a:schemeClr val="tx1">
                    <a:lumMod val="75000"/>
                    <a:lumOff val="25000"/>
                  </a:schemeClr>
                </a:solidFill>
              </a:rPr>
              <a:t> partner), </a:t>
            </a:r>
            <a:endParaRPr lang="it-IT" sz="1800" dirty="0" smtClean="0">
              <a:solidFill>
                <a:schemeClr val="tx1">
                  <a:lumMod val="75000"/>
                  <a:lumOff val="25000"/>
                </a:schemeClr>
              </a:solidFill>
            </a:endParaRPr>
          </a:p>
          <a:p>
            <a:pPr>
              <a:buFont typeface="Wingdings" panose="05000000000000000000" pitchFamily="2" charset="2"/>
              <a:buChar char="ü"/>
            </a:pPr>
            <a:r>
              <a:rPr lang="it-IT" sz="1800" dirty="0" smtClean="0">
                <a:solidFill>
                  <a:schemeClr val="tx1">
                    <a:lumMod val="75000"/>
                    <a:lumOff val="25000"/>
                  </a:schemeClr>
                </a:solidFill>
              </a:rPr>
              <a:t>Autorità </a:t>
            </a:r>
            <a:r>
              <a:rPr lang="it-IT" sz="1800" dirty="0">
                <a:solidFill>
                  <a:schemeClr val="tx1">
                    <a:lumMod val="75000"/>
                    <a:lumOff val="25000"/>
                  </a:schemeClr>
                </a:solidFill>
              </a:rPr>
              <a:t>Portuale di Trieste, </a:t>
            </a:r>
            <a:endParaRPr lang="it-IT" sz="1800" dirty="0" smtClean="0">
              <a:solidFill>
                <a:schemeClr val="tx1">
                  <a:lumMod val="75000"/>
                  <a:lumOff val="25000"/>
                </a:schemeClr>
              </a:solidFill>
            </a:endParaRPr>
          </a:p>
          <a:p>
            <a:pPr>
              <a:buFont typeface="Wingdings" panose="05000000000000000000" pitchFamily="2" charset="2"/>
              <a:buChar char="ü"/>
            </a:pPr>
            <a:r>
              <a:rPr lang="it-IT" sz="1800" dirty="0" smtClean="0">
                <a:solidFill>
                  <a:schemeClr val="tx1">
                    <a:lumMod val="75000"/>
                    <a:lumOff val="25000"/>
                  </a:schemeClr>
                </a:solidFill>
              </a:rPr>
              <a:t>Azienda </a:t>
            </a:r>
            <a:r>
              <a:rPr lang="it-IT" sz="1800" dirty="0">
                <a:solidFill>
                  <a:schemeClr val="tx1">
                    <a:lumMod val="75000"/>
                    <a:lumOff val="25000"/>
                  </a:schemeClr>
                </a:solidFill>
              </a:rPr>
              <a:t>speciale per il porto di Monfalcone</a:t>
            </a:r>
            <a:r>
              <a:rPr lang="it-IT" sz="1800" dirty="0" smtClean="0">
                <a:solidFill>
                  <a:schemeClr val="tx1">
                    <a:lumMod val="75000"/>
                    <a:lumOff val="25000"/>
                  </a:schemeClr>
                </a:solidFill>
              </a:rPr>
              <a:t>,</a:t>
            </a:r>
          </a:p>
          <a:p>
            <a:pPr>
              <a:buFont typeface="Wingdings" panose="05000000000000000000" pitchFamily="2" charset="2"/>
              <a:buChar char="ü"/>
            </a:pPr>
            <a:r>
              <a:rPr lang="it-IT" sz="1800" dirty="0" smtClean="0">
                <a:solidFill>
                  <a:schemeClr val="tx1">
                    <a:lumMod val="75000"/>
                    <a:lumOff val="25000"/>
                  </a:schemeClr>
                </a:solidFill>
              </a:rPr>
              <a:t>Consorzio </a:t>
            </a:r>
            <a:r>
              <a:rPr lang="it-IT" sz="1800" dirty="0">
                <a:solidFill>
                  <a:schemeClr val="tx1">
                    <a:lumMod val="75000"/>
                    <a:lumOff val="25000"/>
                  </a:schemeClr>
                </a:solidFill>
              </a:rPr>
              <a:t>per lo sviluppo industriale della Zona </a:t>
            </a:r>
            <a:r>
              <a:rPr lang="it-IT" sz="1800" dirty="0" err="1">
                <a:solidFill>
                  <a:schemeClr val="tx1">
                    <a:lumMod val="75000"/>
                    <a:lumOff val="25000"/>
                  </a:schemeClr>
                </a:solidFill>
              </a:rPr>
              <a:t>Aussa</a:t>
            </a:r>
            <a:r>
              <a:rPr lang="it-IT" sz="1800" dirty="0">
                <a:solidFill>
                  <a:schemeClr val="tx1">
                    <a:lumMod val="75000"/>
                    <a:lumOff val="25000"/>
                  </a:schemeClr>
                </a:solidFill>
              </a:rPr>
              <a:t> - Corno, </a:t>
            </a:r>
            <a:endParaRPr lang="it-IT" sz="1800" dirty="0" smtClean="0">
              <a:solidFill>
                <a:schemeClr val="tx1">
                  <a:lumMod val="75000"/>
                  <a:lumOff val="25000"/>
                </a:schemeClr>
              </a:solidFill>
            </a:endParaRPr>
          </a:p>
          <a:p>
            <a:pPr>
              <a:buFont typeface="Wingdings" panose="05000000000000000000" pitchFamily="2" charset="2"/>
              <a:buChar char="ü"/>
            </a:pPr>
            <a:r>
              <a:rPr lang="it-IT" sz="1800" dirty="0" smtClean="0">
                <a:solidFill>
                  <a:schemeClr val="tx1">
                    <a:lumMod val="75000"/>
                    <a:lumOff val="25000"/>
                  </a:schemeClr>
                </a:solidFill>
              </a:rPr>
              <a:t>Azienda </a:t>
            </a:r>
            <a:r>
              <a:rPr lang="it-IT" sz="1800" dirty="0">
                <a:solidFill>
                  <a:schemeClr val="tx1">
                    <a:lumMod val="75000"/>
                    <a:lumOff val="25000"/>
                  </a:schemeClr>
                </a:solidFill>
              </a:rPr>
              <a:t>speciale per il porto di Chioggia, </a:t>
            </a:r>
            <a:endParaRPr lang="it-IT" sz="1800" dirty="0" smtClean="0">
              <a:solidFill>
                <a:schemeClr val="tx1">
                  <a:lumMod val="75000"/>
                  <a:lumOff val="25000"/>
                </a:schemeClr>
              </a:solidFill>
            </a:endParaRPr>
          </a:p>
          <a:p>
            <a:pPr>
              <a:buFont typeface="Wingdings" panose="05000000000000000000" pitchFamily="2" charset="2"/>
              <a:buChar char="ü"/>
            </a:pPr>
            <a:r>
              <a:rPr lang="it-IT" sz="1800" dirty="0" smtClean="0">
                <a:solidFill>
                  <a:schemeClr val="tx1">
                    <a:lumMod val="75000"/>
                    <a:lumOff val="25000"/>
                  </a:schemeClr>
                </a:solidFill>
              </a:rPr>
              <a:t>Porto </a:t>
            </a:r>
            <a:r>
              <a:rPr lang="it-IT" sz="1800" dirty="0">
                <a:solidFill>
                  <a:schemeClr val="tx1">
                    <a:lumMod val="75000"/>
                    <a:lumOff val="25000"/>
                  </a:schemeClr>
                </a:solidFill>
              </a:rPr>
              <a:t>di Capodistria (Luka </a:t>
            </a:r>
            <a:r>
              <a:rPr lang="it-IT" sz="1800" dirty="0" err="1" smtClean="0">
                <a:solidFill>
                  <a:schemeClr val="tx1">
                    <a:lumMod val="75000"/>
                    <a:lumOff val="25000"/>
                  </a:schemeClr>
                </a:solidFill>
              </a:rPr>
              <a:t>Koper</a:t>
            </a:r>
            <a:r>
              <a:rPr lang="it-IT" sz="1800" dirty="0" smtClean="0">
                <a:solidFill>
                  <a:schemeClr val="tx1">
                    <a:lumMod val="75000"/>
                    <a:lumOff val="25000"/>
                  </a:schemeClr>
                </a:solidFill>
              </a:rPr>
              <a:t>),</a:t>
            </a:r>
          </a:p>
          <a:p>
            <a:pPr>
              <a:buFont typeface="Wingdings" panose="05000000000000000000" pitchFamily="2" charset="2"/>
              <a:buChar char="ü"/>
            </a:pPr>
            <a:r>
              <a:rPr lang="it-IT" sz="1800" dirty="0" smtClean="0">
                <a:solidFill>
                  <a:schemeClr val="tx1">
                    <a:lumMod val="75000"/>
                    <a:lumOff val="25000"/>
                  </a:schemeClr>
                </a:solidFill>
              </a:rPr>
              <a:t>Università </a:t>
            </a:r>
            <a:r>
              <a:rPr lang="it-IT" sz="1800" dirty="0">
                <a:solidFill>
                  <a:schemeClr val="tx1">
                    <a:lumMod val="75000"/>
                    <a:lumOff val="25000"/>
                  </a:schemeClr>
                </a:solidFill>
              </a:rPr>
              <a:t>del Litorale. </a:t>
            </a:r>
          </a:p>
          <a:p>
            <a:pPr marL="0" indent="0">
              <a:buNone/>
            </a:pPr>
            <a:endParaRPr lang="it-IT" sz="1500" dirty="0">
              <a:solidFill>
                <a:schemeClr val="tx1">
                  <a:lumMod val="75000"/>
                  <a:lumOff val="25000"/>
                </a:schemeClr>
              </a:solidFill>
            </a:endParaRPr>
          </a:p>
          <a:p>
            <a:pPr marL="0" indent="0">
              <a:buNone/>
            </a:pPr>
            <a:endParaRPr lang="it-IT" sz="1500"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spTree>
    <p:extLst>
      <p:ext uri="{BB962C8B-B14F-4D97-AF65-F5344CB8AC3E}">
        <p14:creationId xmlns:p14="http://schemas.microsoft.com/office/powerpoint/2010/main" val="40317117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just"/>
            <a:r>
              <a:rPr lang="it-IT" sz="2000" dirty="0">
                <a:solidFill>
                  <a:schemeClr val="tx2"/>
                </a:solidFill>
              </a:rPr>
              <a:t>Definizione delle procedure operative per la gestione dell’emergenza e </a:t>
            </a:r>
            <a:r>
              <a:rPr lang="it-IT" sz="2000" dirty="0" smtClean="0">
                <a:solidFill>
                  <a:schemeClr val="tx2"/>
                </a:solidFill>
              </a:rPr>
              <a:t>dell’evacuazione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sz="2000" b="1" dirty="0" smtClean="0">
                <a:solidFill>
                  <a:srgbClr val="C00000"/>
                </a:solidFill>
              </a:rPr>
              <a:t>Obiettivo</a:t>
            </a:r>
            <a:r>
              <a:rPr lang="it-IT" sz="2000" dirty="0" smtClean="0">
                <a:solidFill>
                  <a:schemeClr val="tx1">
                    <a:lumMod val="75000"/>
                    <a:lumOff val="25000"/>
                  </a:schemeClr>
                </a:solidFill>
              </a:rPr>
              <a:t>: </a:t>
            </a:r>
            <a:r>
              <a:rPr lang="it-IT" sz="2000" u="sng" dirty="0" smtClean="0">
                <a:solidFill>
                  <a:schemeClr val="tx1">
                    <a:lumMod val="75000"/>
                    <a:lumOff val="25000"/>
                  </a:schemeClr>
                </a:solidFill>
              </a:rPr>
              <a:t>pianificare la </a:t>
            </a:r>
            <a:r>
              <a:rPr lang="it-IT" sz="2000" u="sng" dirty="0">
                <a:solidFill>
                  <a:schemeClr val="tx1">
                    <a:lumMod val="75000"/>
                    <a:lumOff val="25000"/>
                  </a:schemeClr>
                </a:solidFill>
              </a:rPr>
              <a:t>successione delle azioni </a:t>
            </a:r>
            <a:r>
              <a:rPr lang="it-IT" sz="2000" u="sng" dirty="0" smtClean="0">
                <a:solidFill>
                  <a:schemeClr val="tx1">
                    <a:lumMod val="75000"/>
                    <a:lumOff val="25000"/>
                  </a:schemeClr>
                </a:solidFill>
              </a:rPr>
              <a:t>che </a:t>
            </a:r>
            <a:r>
              <a:rPr lang="it-IT" sz="2000" u="sng" dirty="0">
                <a:solidFill>
                  <a:schemeClr val="tx1">
                    <a:lumMod val="75000"/>
                    <a:lumOff val="25000"/>
                  </a:schemeClr>
                </a:solidFill>
              </a:rPr>
              <a:t>devono essere </a:t>
            </a:r>
            <a:r>
              <a:rPr lang="it-IT" sz="2000" u="sng" dirty="0" smtClean="0">
                <a:solidFill>
                  <a:schemeClr val="tx1">
                    <a:lumMod val="75000"/>
                    <a:lumOff val="25000"/>
                  </a:schemeClr>
                </a:solidFill>
              </a:rPr>
              <a:t>intraprese per </a:t>
            </a:r>
            <a:r>
              <a:rPr lang="it-IT" sz="2000" u="sng" dirty="0">
                <a:solidFill>
                  <a:schemeClr val="tx1">
                    <a:lumMod val="75000"/>
                    <a:lumOff val="25000"/>
                  </a:schemeClr>
                </a:solidFill>
              </a:rPr>
              <a:t>far fronte ad una </a:t>
            </a:r>
            <a:r>
              <a:rPr lang="it-IT" sz="2000" u="sng" dirty="0" smtClean="0">
                <a:solidFill>
                  <a:schemeClr val="tx1">
                    <a:lumMod val="75000"/>
                    <a:lumOff val="25000"/>
                  </a:schemeClr>
                </a:solidFill>
              </a:rPr>
              <a:t>emergenza</a:t>
            </a:r>
            <a:endParaRPr lang="it-IT" sz="2000" u="sng" dirty="0">
              <a:solidFill>
                <a:schemeClr val="tx1">
                  <a:lumMod val="75000"/>
                  <a:lumOff val="25000"/>
                </a:schemeClr>
              </a:solidFill>
            </a:endParaRPr>
          </a:p>
          <a:p>
            <a:pPr marL="0" indent="0">
              <a:buNone/>
            </a:pPr>
            <a:endParaRPr lang="it-IT" sz="800" dirty="0" smtClean="0">
              <a:solidFill>
                <a:schemeClr val="tx1">
                  <a:lumMod val="75000"/>
                  <a:lumOff val="25000"/>
                </a:schemeClr>
              </a:solidFill>
            </a:endParaRPr>
          </a:p>
          <a:p>
            <a:pPr marL="0" indent="0">
              <a:buNone/>
            </a:pPr>
            <a:r>
              <a:rPr lang="it-IT" sz="1600" b="1" dirty="0" smtClean="0">
                <a:solidFill>
                  <a:srgbClr val="C00000"/>
                </a:solidFill>
              </a:rPr>
              <a:t>Requisiti</a:t>
            </a:r>
            <a:r>
              <a:rPr lang="it-IT" sz="1600" dirty="0" smtClean="0">
                <a:solidFill>
                  <a:schemeClr val="tx1">
                    <a:lumMod val="75000"/>
                    <a:lumOff val="25000"/>
                  </a:schemeClr>
                </a:solidFill>
              </a:rPr>
              <a:t> per l</a:t>
            </a:r>
            <a:r>
              <a:rPr lang="it-IT" sz="1600" dirty="0" smtClean="0">
                <a:solidFill>
                  <a:schemeClr val="tx1">
                    <a:lumMod val="75000"/>
                    <a:lumOff val="25000"/>
                  </a:schemeClr>
                </a:solidFill>
              </a:rPr>
              <a:t>e </a:t>
            </a:r>
            <a:r>
              <a:rPr lang="it-IT" sz="1600" dirty="0">
                <a:solidFill>
                  <a:schemeClr val="tx1">
                    <a:lumMod val="75000"/>
                    <a:lumOff val="25000"/>
                  </a:schemeClr>
                </a:solidFill>
              </a:rPr>
              <a:t>procedure operative </a:t>
            </a:r>
            <a:endParaRPr lang="it-IT" sz="1600" dirty="0" smtClean="0">
              <a:solidFill>
                <a:schemeClr val="tx1">
                  <a:lumMod val="75000"/>
                  <a:lumOff val="25000"/>
                </a:schemeClr>
              </a:solidFill>
            </a:endParaRPr>
          </a:p>
          <a:p>
            <a:pPr algn="just">
              <a:buFont typeface="+mj-lt"/>
              <a:buAutoNum type="arabicPeriod"/>
            </a:pPr>
            <a:r>
              <a:rPr lang="it-IT" sz="1600" dirty="0" smtClean="0">
                <a:solidFill>
                  <a:schemeClr val="tx1">
                    <a:lumMod val="75000"/>
                    <a:lumOff val="25000"/>
                  </a:schemeClr>
                </a:solidFill>
              </a:rPr>
              <a:t>Devono essere delineate </a:t>
            </a:r>
            <a:r>
              <a:rPr lang="it-IT" sz="1600" dirty="0">
                <a:solidFill>
                  <a:schemeClr val="tx1">
                    <a:lumMod val="75000"/>
                    <a:lumOff val="25000"/>
                  </a:schemeClr>
                </a:solidFill>
              </a:rPr>
              <a:t>per ciascuna </a:t>
            </a:r>
            <a:r>
              <a:rPr lang="it-IT" sz="1600" dirty="0">
                <a:solidFill>
                  <a:srgbClr val="C00000"/>
                </a:solidFill>
              </a:rPr>
              <a:t>tipologia di scenario </a:t>
            </a:r>
            <a:r>
              <a:rPr lang="it-IT" sz="1600" dirty="0">
                <a:solidFill>
                  <a:schemeClr val="tx1">
                    <a:lumMod val="75000"/>
                    <a:lumOff val="25000"/>
                  </a:schemeClr>
                </a:solidFill>
              </a:rPr>
              <a:t>incidentale di riferimento individuato </a:t>
            </a:r>
            <a:endParaRPr lang="it-IT" sz="1600" dirty="0" smtClean="0">
              <a:solidFill>
                <a:schemeClr val="tx1">
                  <a:lumMod val="75000"/>
                  <a:lumOff val="25000"/>
                </a:schemeClr>
              </a:solidFill>
            </a:endParaRPr>
          </a:p>
          <a:p>
            <a:pPr algn="just">
              <a:buFont typeface="+mj-lt"/>
              <a:buAutoNum type="arabicPeriod"/>
            </a:pPr>
            <a:r>
              <a:rPr lang="it-IT" sz="1600" dirty="0">
                <a:solidFill>
                  <a:schemeClr val="tx1">
                    <a:lumMod val="75000"/>
                    <a:lumOff val="25000"/>
                  </a:schemeClr>
                </a:solidFill>
              </a:rPr>
              <a:t>Devono essere strutturate </a:t>
            </a:r>
            <a:r>
              <a:rPr lang="it-IT" sz="1600" dirty="0">
                <a:solidFill>
                  <a:schemeClr val="tx1">
                    <a:lumMod val="75000"/>
                    <a:lumOff val="25000"/>
                  </a:schemeClr>
                </a:solidFill>
              </a:rPr>
              <a:t>sulla </a:t>
            </a:r>
            <a:r>
              <a:rPr lang="it-IT" sz="1600" dirty="0">
                <a:solidFill>
                  <a:srgbClr val="C00000"/>
                </a:solidFill>
              </a:rPr>
              <a:t>base della catena di comando e controllo </a:t>
            </a:r>
            <a:r>
              <a:rPr lang="it-IT" sz="1600" dirty="0">
                <a:solidFill>
                  <a:schemeClr val="tx1">
                    <a:lumMod val="75000"/>
                    <a:lumOff val="25000"/>
                  </a:schemeClr>
                </a:solidFill>
              </a:rPr>
              <a:t>e del sistema di allertamento </a:t>
            </a:r>
            <a:r>
              <a:rPr lang="it-IT" sz="1600" dirty="0" smtClean="0">
                <a:solidFill>
                  <a:schemeClr val="tx1">
                    <a:lumMod val="75000"/>
                    <a:lumOff val="25000"/>
                  </a:schemeClr>
                </a:solidFill>
              </a:rPr>
              <a:t>previsto</a:t>
            </a:r>
            <a:endParaRPr lang="it-IT" sz="1600" dirty="0">
              <a:solidFill>
                <a:schemeClr val="tx1">
                  <a:lumMod val="75000"/>
                  <a:lumOff val="25000"/>
                </a:schemeClr>
              </a:solidFill>
            </a:endParaRPr>
          </a:p>
          <a:p>
            <a:pPr algn="just">
              <a:buFont typeface="+mj-lt"/>
              <a:buAutoNum type="arabicPeriod"/>
            </a:pPr>
            <a:r>
              <a:rPr lang="it-IT" sz="1600" dirty="0">
                <a:solidFill>
                  <a:schemeClr val="tx1">
                    <a:lumMod val="75000"/>
                    <a:lumOff val="25000"/>
                  </a:schemeClr>
                </a:solidFill>
              </a:rPr>
              <a:t>Devono tenere </a:t>
            </a:r>
            <a:r>
              <a:rPr lang="it-IT" sz="1600" dirty="0">
                <a:solidFill>
                  <a:schemeClr val="tx1">
                    <a:lumMod val="75000"/>
                    <a:lumOff val="25000"/>
                  </a:schemeClr>
                </a:solidFill>
              </a:rPr>
              <a:t>conto dei </a:t>
            </a:r>
            <a:r>
              <a:rPr lang="it-IT" sz="1600" dirty="0">
                <a:solidFill>
                  <a:srgbClr val="C00000"/>
                </a:solidFill>
              </a:rPr>
              <a:t>ruoli</a:t>
            </a:r>
            <a:r>
              <a:rPr lang="it-IT" sz="1600" dirty="0">
                <a:solidFill>
                  <a:schemeClr val="tx1">
                    <a:lumMod val="75000"/>
                    <a:lumOff val="25000"/>
                  </a:schemeClr>
                </a:solidFill>
              </a:rPr>
              <a:t> e delle </a:t>
            </a:r>
            <a:r>
              <a:rPr lang="it-IT" sz="1600" dirty="0">
                <a:solidFill>
                  <a:srgbClr val="C00000"/>
                </a:solidFill>
              </a:rPr>
              <a:t>competenze</a:t>
            </a:r>
            <a:r>
              <a:rPr lang="it-IT" sz="1600" dirty="0">
                <a:solidFill>
                  <a:schemeClr val="tx1">
                    <a:lumMod val="75000"/>
                    <a:lumOff val="25000"/>
                  </a:schemeClr>
                </a:solidFill>
              </a:rPr>
              <a:t> assegnate ad ogni </a:t>
            </a:r>
            <a:r>
              <a:rPr lang="it-IT" sz="1600" dirty="0" smtClean="0">
                <a:solidFill>
                  <a:schemeClr val="tx1">
                    <a:lumMod val="75000"/>
                    <a:lumOff val="25000"/>
                  </a:schemeClr>
                </a:solidFill>
              </a:rPr>
              <a:t>Ente</a:t>
            </a:r>
            <a:endParaRPr lang="it-IT" sz="1600" dirty="0">
              <a:solidFill>
                <a:schemeClr val="tx1">
                  <a:lumMod val="75000"/>
                  <a:lumOff val="25000"/>
                </a:schemeClr>
              </a:solidFill>
            </a:endParaRPr>
          </a:p>
          <a:p>
            <a:pPr algn="just">
              <a:buFont typeface="+mj-lt"/>
              <a:buAutoNum type="arabicPeriod"/>
            </a:pPr>
            <a:r>
              <a:rPr lang="it-IT" sz="1600" dirty="0">
                <a:solidFill>
                  <a:schemeClr val="tx1">
                    <a:lumMod val="75000"/>
                    <a:lumOff val="25000"/>
                  </a:schemeClr>
                </a:solidFill>
              </a:rPr>
              <a:t>Devono assegnare </a:t>
            </a:r>
            <a:r>
              <a:rPr lang="it-IT" sz="1600" dirty="0">
                <a:solidFill>
                  <a:schemeClr val="tx1">
                    <a:lumMod val="75000"/>
                    <a:lumOff val="25000"/>
                  </a:schemeClr>
                </a:solidFill>
              </a:rPr>
              <a:t>precisi </a:t>
            </a:r>
            <a:r>
              <a:rPr lang="it-IT" sz="1600" dirty="0">
                <a:solidFill>
                  <a:srgbClr val="C00000"/>
                </a:solidFill>
              </a:rPr>
              <a:t>compiti a tutti </a:t>
            </a:r>
            <a:r>
              <a:rPr lang="it-IT" sz="1600" dirty="0">
                <a:solidFill>
                  <a:schemeClr val="tx1">
                    <a:lumMod val="75000"/>
                    <a:lumOff val="25000"/>
                  </a:schemeClr>
                </a:solidFill>
              </a:rPr>
              <a:t>i soggetti coinvolti, </a:t>
            </a:r>
            <a:endParaRPr lang="it-IT" sz="1600" dirty="0">
              <a:solidFill>
                <a:schemeClr val="tx1">
                  <a:lumMod val="75000"/>
                  <a:lumOff val="25000"/>
                </a:schemeClr>
              </a:solidFill>
            </a:endParaRPr>
          </a:p>
          <a:p>
            <a:pPr algn="just">
              <a:buFont typeface="+mj-lt"/>
              <a:buAutoNum type="arabicPeriod"/>
            </a:pPr>
            <a:r>
              <a:rPr lang="it-IT" sz="1600" dirty="0">
                <a:solidFill>
                  <a:schemeClr val="tx1">
                    <a:lumMod val="75000"/>
                    <a:lumOff val="25000"/>
                  </a:schemeClr>
                </a:solidFill>
              </a:rPr>
              <a:t>Devono indicare </a:t>
            </a:r>
            <a:r>
              <a:rPr lang="it-IT" sz="1600" dirty="0">
                <a:solidFill>
                  <a:schemeClr val="tx1">
                    <a:lumMod val="75000"/>
                    <a:lumOff val="25000"/>
                  </a:schemeClr>
                </a:solidFill>
              </a:rPr>
              <a:t>le </a:t>
            </a:r>
            <a:r>
              <a:rPr lang="it-IT" sz="1600" dirty="0">
                <a:solidFill>
                  <a:srgbClr val="C00000"/>
                </a:solidFill>
              </a:rPr>
              <a:t>azioni </a:t>
            </a:r>
            <a:r>
              <a:rPr lang="it-IT" sz="1600" dirty="0" smtClean="0">
                <a:solidFill>
                  <a:srgbClr val="C00000"/>
                </a:solidFill>
              </a:rPr>
              <a:t>da svolgere progressivamente </a:t>
            </a:r>
            <a:r>
              <a:rPr lang="it-IT" sz="1600" dirty="0" smtClean="0">
                <a:solidFill>
                  <a:schemeClr val="tx1">
                    <a:lumMod val="75000"/>
                    <a:lumOff val="25000"/>
                  </a:schemeClr>
                </a:solidFill>
              </a:rPr>
              <a:t>(</a:t>
            </a:r>
            <a:r>
              <a:rPr lang="it-IT" sz="1600" dirty="0">
                <a:solidFill>
                  <a:schemeClr val="tx1">
                    <a:lumMod val="75000"/>
                    <a:lumOff val="25000"/>
                  </a:schemeClr>
                </a:solidFill>
              </a:rPr>
              <a:t>istruzioni sequenziali) in modo da rendere efficace la risposta all’emergenza.</a:t>
            </a:r>
          </a:p>
          <a:p>
            <a:pPr algn="just">
              <a:buFont typeface="+mj-lt"/>
              <a:buAutoNum type="arabicPeriod"/>
            </a:pPr>
            <a:r>
              <a:rPr lang="it-IT" sz="1600" dirty="0">
                <a:solidFill>
                  <a:schemeClr val="tx1">
                    <a:lumMod val="75000"/>
                    <a:lumOff val="25000"/>
                  </a:schemeClr>
                </a:solidFill>
              </a:rPr>
              <a:t>Se, all’interno della propria organizzazione, la risposta in emergenza si differenza per </a:t>
            </a:r>
            <a:r>
              <a:rPr lang="it-IT" sz="1600" dirty="0">
                <a:solidFill>
                  <a:srgbClr val="C00000"/>
                </a:solidFill>
              </a:rPr>
              <a:t>giorno/notte</a:t>
            </a:r>
            <a:r>
              <a:rPr lang="it-IT" sz="1600" dirty="0">
                <a:solidFill>
                  <a:schemeClr val="tx1">
                    <a:lumMod val="75000"/>
                    <a:lumOff val="25000"/>
                  </a:schemeClr>
                </a:solidFill>
              </a:rPr>
              <a:t> e/o giorni </a:t>
            </a:r>
            <a:r>
              <a:rPr lang="it-IT" sz="1600" dirty="0">
                <a:solidFill>
                  <a:srgbClr val="C00000"/>
                </a:solidFill>
              </a:rPr>
              <a:t>feriali/festivi</a:t>
            </a:r>
            <a:r>
              <a:rPr lang="it-IT" sz="1600" dirty="0">
                <a:solidFill>
                  <a:schemeClr val="tx1">
                    <a:lumMod val="75000"/>
                    <a:lumOff val="25000"/>
                  </a:schemeClr>
                </a:solidFill>
              </a:rPr>
              <a:t>, a causa della differente disponibilità di risorse e/o diverse modalità di attivazione e allertamento, le procedure dovranno essere differenziate anche sotto questo aspetto.</a:t>
            </a:r>
          </a:p>
          <a:p>
            <a:pPr marL="0" indent="0">
              <a:buNone/>
            </a:pPr>
            <a:endParaRPr lang="it-IT" sz="1600" dirty="0">
              <a:solidFill>
                <a:schemeClr val="tx1">
                  <a:lumMod val="75000"/>
                  <a:lumOff val="25000"/>
                </a:schemeClr>
              </a:solidFill>
            </a:endParaRPr>
          </a:p>
        </p:txBody>
      </p:sp>
    </p:spTree>
    <p:extLst>
      <p:ext uri="{BB962C8B-B14F-4D97-AF65-F5344CB8AC3E}">
        <p14:creationId xmlns:p14="http://schemas.microsoft.com/office/powerpoint/2010/main" val="56174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Definizione delle procedure operative per la gestione dell’emergenza e </a:t>
            </a:r>
            <a:r>
              <a:rPr lang="it-IT" sz="2000" dirty="0" smtClean="0">
                <a:solidFill>
                  <a:schemeClr val="tx2"/>
                </a:solidFill>
              </a:rPr>
              <a:t>dell’evacuazione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2000" dirty="0" smtClean="0">
              <a:solidFill>
                <a:schemeClr val="tx1">
                  <a:lumMod val="75000"/>
                  <a:lumOff val="25000"/>
                </a:schemeClr>
              </a:solidFill>
            </a:endParaRPr>
          </a:p>
          <a:p>
            <a:pPr marL="0" indent="0">
              <a:buNone/>
            </a:pPr>
            <a:endParaRPr lang="it-IT" sz="2000" dirty="0">
              <a:solidFill>
                <a:schemeClr val="tx1">
                  <a:lumMod val="75000"/>
                  <a:lumOff val="25000"/>
                </a:schemeClr>
              </a:solidFill>
            </a:endParaRPr>
          </a:p>
          <a:p>
            <a:pPr>
              <a:buFont typeface="Wingdings" panose="05000000000000000000" pitchFamily="2" charset="2"/>
              <a:buChar char="Ø"/>
            </a:pPr>
            <a:r>
              <a:rPr lang="it-IT" sz="2000" dirty="0" smtClean="0">
                <a:solidFill>
                  <a:schemeClr val="tx1">
                    <a:lumMod val="75000"/>
                    <a:lumOff val="25000"/>
                  </a:schemeClr>
                </a:solidFill>
              </a:rPr>
              <a:t>Scenario </a:t>
            </a:r>
            <a:r>
              <a:rPr lang="it-IT" sz="2000" dirty="0">
                <a:solidFill>
                  <a:schemeClr val="tx1">
                    <a:lumMod val="75000"/>
                    <a:lumOff val="25000"/>
                  </a:schemeClr>
                </a:solidFill>
              </a:rPr>
              <a:t>di riferimento, </a:t>
            </a:r>
            <a:endParaRPr lang="it-IT" sz="2000" dirty="0" smtClean="0">
              <a:solidFill>
                <a:schemeClr val="tx1">
                  <a:lumMod val="75000"/>
                  <a:lumOff val="25000"/>
                </a:schemeClr>
              </a:solidFill>
            </a:endParaRPr>
          </a:p>
          <a:p>
            <a:pPr>
              <a:buFont typeface="Wingdings" panose="05000000000000000000" pitchFamily="2" charset="2"/>
              <a:buChar char="Ø"/>
            </a:pPr>
            <a:r>
              <a:rPr lang="it-IT" sz="2000" dirty="0" smtClean="0">
                <a:solidFill>
                  <a:schemeClr val="tx1">
                    <a:lumMod val="75000"/>
                    <a:lumOff val="25000"/>
                  </a:schemeClr>
                </a:solidFill>
              </a:rPr>
              <a:t>Ruoli</a:t>
            </a:r>
            <a:r>
              <a:rPr lang="it-IT" sz="2000" dirty="0">
                <a:solidFill>
                  <a:schemeClr val="tx1">
                    <a:lumMod val="75000"/>
                    <a:lumOff val="25000"/>
                  </a:schemeClr>
                </a:solidFill>
              </a:rPr>
              <a:t>, responsabilità e competenze</a:t>
            </a:r>
            <a:r>
              <a:rPr lang="it-IT" sz="2000" dirty="0" smtClean="0">
                <a:solidFill>
                  <a:schemeClr val="tx1">
                    <a:lumMod val="75000"/>
                    <a:lumOff val="25000"/>
                  </a:schemeClr>
                </a:solidFill>
              </a:rPr>
              <a:t>,</a:t>
            </a:r>
            <a:endParaRPr lang="it-IT" sz="2000" dirty="0">
              <a:solidFill>
                <a:schemeClr val="tx1">
                  <a:lumMod val="75000"/>
                  <a:lumOff val="25000"/>
                </a:schemeClr>
              </a:solidFill>
            </a:endParaRPr>
          </a:p>
          <a:p>
            <a:pPr>
              <a:buFont typeface="Wingdings" panose="05000000000000000000" pitchFamily="2" charset="2"/>
              <a:buChar char="Ø"/>
            </a:pPr>
            <a:r>
              <a:rPr lang="it-IT" sz="2000" dirty="0" smtClean="0">
                <a:solidFill>
                  <a:schemeClr val="tx1">
                    <a:lumMod val="75000"/>
                    <a:lumOff val="25000"/>
                  </a:schemeClr>
                </a:solidFill>
              </a:rPr>
              <a:t>Sistema </a:t>
            </a:r>
            <a:r>
              <a:rPr lang="it-IT" sz="2000" dirty="0">
                <a:solidFill>
                  <a:schemeClr val="tx1">
                    <a:lumMod val="75000"/>
                    <a:lumOff val="25000"/>
                  </a:schemeClr>
                </a:solidFill>
              </a:rPr>
              <a:t>di allerta ed attivazione, </a:t>
            </a:r>
            <a:r>
              <a:rPr lang="it-IT" sz="2000" dirty="0" smtClean="0">
                <a:solidFill>
                  <a:schemeClr val="tx1">
                    <a:lumMod val="75000"/>
                    <a:lumOff val="25000"/>
                  </a:schemeClr>
                </a:solidFill>
                <a:sym typeface="Wingdings" panose="05000000000000000000" pitchFamily="2" charset="2"/>
              </a:rPr>
              <a:t></a:t>
            </a:r>
            <a:r>
              <a:rPr lang="it-IT" sz="2000" dirty="0" smtClean="0">
                <a:solidFill>
                  <a:schemeClr val="tx1">
                    <a:lumMod val="75000"/>
                    <a:lumOff val="25000"/>
                  </a:schemeClr>
                </a:solidFill>
              </a:rPr>
              <a:t> </a:t>
            </a:r>
            <a:r>
              <a:rPr lang="it-IT" sz="2000" dirty="0">
                <a:solidFill>
                  <a:schemeClr val="tx1">
                    <a:lumMod val="75000"/>
                    <a:lumOff val="25000"/>
                  </a:schemeClr>
                </a:solidFill>
              </a:rPr>
              <a:t>CHI FA, CHE COSA e QUANDO;</a:t>
            </a:r>
          </a:p>
          <a:p>
            <a:pPr>
              <a:buFont typeface="Wingdings" panose="05000000000000000000" pitchFamily="2" charset="2"/>
              <a:buChar char="Ø"/>
            </a:pPr>
            <a:r>
              <a:rPr lang="it-IT" sz="2000" dirty="0" smtClean="0">
                <a:solidFill>
                  <a:schemeClr val="tx1">
                    <a:lumMod val="75000"/>
                    <a:lumOff val="25000"/>
                  </a:schemeClr>
                </a:solidFill>
              </a:rPr>
              <a:t>Mezzi </a:t>
            </a:r>
            <a:r>
              <a:rPr lang="it-IT" sz="2000" dirty="0">
                <a:solidFill>
                  <a:schemeClr val="tx1">
                    <a:lumMod val="75000"/>
                    <a:lumOff val="25000"/>
                  </a:schemeClr>
                </a:solidFill>
              </a:rPr>
              <a:t>ed attrezzature disponibili;</a:t>
            </a:r>
          </a:p>
          <a:p>
            <a:pPr>
              <a:buFont typeface="Wingdings" panose="05000000000000000000" pitchFamily="2" charset="2"/>
              <a:buChar char="Ø"/>
            </a:pPr>
            <a:r>
              <a:rPr lang="it-IT" sz="2000" dirty="0" smtClean="0">
                <a:solidFill>
                  <a:schemeClr val="tx1">
                    <a:lumMod val="75000"/>
                    <a:lumOff val="25000"/>
                  </a:schemeClr>
                </a:solidFill>
              </a:rPr>
              <a:t>Stato </a:t>
            </a:r>
            <a:r>
              <a:rPr lang="it-IT" sz="2000" dirty="0">
                <a:solidFill>
                  <a:schemeClr val="tx1">
                    <a:lumMod val="75000"/>
                    <a:lumOff val="25000"/>
                  </a:schemeClr>
                </a:solidFill>
              </a:rPr>
              <a:t>dell’arte delle tecniche di soccorso/intervento;</a:t>
            </a:r>
          </a:p>
          <a:p>
            <a:pPr>
              <a:buFont typeface="Wingdings" panose="05000000000000000000" pitchFamily="2" charset="2"/>
              <a:buChar char="Ø"/>
            </a:pPr>
            <a:r>
              <a:rPr lang="it-IT" sz="2000" dirty="0" smtClean="0">
                <a:solidFill>
                  <a:schemeClr val="tx1">
                    <a:lumMod val="75000"/>
                    <a:lumOff val="25000"/>
                  </a:schemeClr>
                </a:solidFill>
              </a:rPr>
              <a:t>Standard </a:t>
            </a:r>
            <a:r>
              <a:rPr lang="it-IT" sz="2000" dirty="0">
                <a:solidFill>
                  <a:schemeClr val="tx1">
                    <a:lumMod val="75000"/>
                    <a:lumOff val="25000"/>
                  </a:schemeClr>
                </a:solidFill>
              </a:rPr>
              <a:t>minimi di sicurezza per gli operatori e per gli eventuali esposti (compresi i visitatori del porto e la popolazione circostante);</a:t>
            </a:r>
          </a:p>
          <a:p>
            <a:pPr>
              <a:buFont typeface="Wingdings" panose="05000000000000000000" pitchFamily="2" charset="2"/>
              <a:buChar char="Ø"/>
            </a:pPr>
            <a:r>
              <a:rPr lang="it-IT" sz="2000" dirty="0" smtClean="0">
                <a:solidFill>
                  <a:schemeClr val="tx1">
                    <a:lumMod val="75000"/>
                    <a:lumOff val="25000"/>
                  </a:schemeClr>
                </a:solidFill>
              </a:rPr>
              <a:t>Requisiti </a:t>
            </a:r>
            <a:r>
              <a:rPr lang="it-IT" sz="2000" dirty="0">
                <a:solidFill>
                  <a:schemeClr val="tx1">
                    <a:lumMod val="75000"/>
                    <a:lumOff val="25000"/>
                  </a:schemeClr>
                </a:solidFill>
              </a:rPr>
              <a:t>legislativi ed amministrativi.</a:t>
            </a:r>
          </a:p>
          <a:p>
            <a:pPr marL="0" indent="0">
              <a:buNone/>
            </a:pPr>
            <a:endParaRPr lang="it-IT" sz="2000" dirty="0">
              <a:solidFill>
                <a:schemeClr val="tx1">
                  <a:lumMod val="75000"/>
                  <a:lumOff val="25000"/>
                </a:schemeClr>
              </a:solidFill>
            </a:endParaRPr>
          </a:p>
        </p:txBody>
      </p:sp>
    </p:spTree>
    <p:extLst>
      <p:ext uri="{BB962C8B-B14F-4D97-AF65-F5344CB8AC3E}">
        <p14:creationId xmlns:p14="http://schemas.microsoft.com/office/powerpoint/2010/main" val="309474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Definizione delle procedure operative per la gestione dell’emergenza e </a:t>
            </a:r>
            <a:r>
              <a:rPr lang="it-IT" sz="2000" dirty="0" smtClean="0">
                <a:solidFill>
                  <a:schemeClr val="tx2"/>
                </a:solidFill>
              </a:rPr>
              <a:t>dell’evacuazione</a:t>
            </a:r>
            <a:endParaRPr lang="it-IT" sz="2000" dirty="0">
              <a:solidFill>
                <a:schemeClr val="tx2"/>
              </a:solidFill>
            </a:endParaRPr>
          </a:p>
        </p:txBody>
      </p:sp>
      <p:sp>
        <p:nvSpPr>
          <p:cNvPr id="3" name="Rettangolo arrotondato 2"/>
          <p:cNvSpPr/>
          <p:nvPr/>
        </p:nvSpPr>
        <p:spPr>
          <a:xfrm>
            <a:off x="2202544" y="2619819"/>
            <a:ext cx="1399155" cy="6676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dirty="0" smtClean="0"/>
              <a:t>Scenario 1</a:t>
            </a:r>
            <a:endParaRPr lang="it-IT" dirty="0"/>
          </a:p>
        </p:txBody>
      </p:sp>
      <p:sp>
        <p:nvSpPr>
          <p:cNvPr id="9" name="Rettangolo arrotondato 8"/>
          <p:cNvSpPr/>
          <p:nvPr/>
        </p:nvSpPr>
        <p:spPr>
          <a:xfrm>
            <a:off x="2202543" y="4187358"/>
            <a:ext cx="1399155" cy="6676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dirty="0" smtClean="0"/>
              <a:t>Scenario n</a:t>
            </a:r>
            <a:endParaRPr lang="it-IT" dirty="0"/>
          </a:p>
        </p:txBody>
      </p:sp>
      <p:sp>
        <p:nvSpPr>
          <p:cNvPr id="6" name="Rettangolo arrotondato 5"/>
          <p:cNvSpPr/>
          <p:nvPr/>
        </p:nvSpPr>
        <p:spPr>
          <a:xfrm>
            <a:off x="4051640" y="1930400"/>
            <a:ext cx="2867433" cy="39188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smtClean="0">
                <a:solidFill>
                  <a:schemeClr val="tx1">
                    <a:lumMod val="85000"/>
                    <a:lumOff val="15000"/>
                  </a:schemeClr>
                </a:solidFill>
              </a:rPr>
              <a:t>Procedura - Allerta Livello 1</a:t>
            </a:r>
            <a:endParaRPr lang="it-IT" dirty="0">
              <a:solidFill>
                <a:schemeClr val="tx1">
                  <a:lumMod val="85000"/>
                  <a:lumOff val="15000"/>
                </a:schemeClr>
              </a:solidFill>
            </a:endParaRPr>
          </a:p>
        </p:txBody>
      </p:sp>
      <p:sp>
        <p:nvSpPr>
          <p:cNvPr id="10" name="Rettangolo arrotondato 9"/>
          <p:cNvSpPr/>
          <p:nvPr/>
        </p:nvSpPr>
        <p:spPr>
          <a:xfrm>
            <a:off x="4051640" y="2460171"/>
            <a:ext cx="2873830" cy="391886"/>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smtClean="0">
                <a:solidFill>
                  <a:schemeClr val="tx1">
                    <a:lumMod val="85000"/>
                    <a:lumOff val="15000"/>
                  </a:schemeClr>
                </a:solidFill>
              </a:rPr>
              <a:t>Procedura - Allerta Livello 2</a:t>
            </a:r>
            <a:endParaRPr lang="it-IT" dirty="0">
              <a:solidFill>
                <a:schemeClr val="tx1">
                  <a:lumMod val="85000"/>
                  <a:lumOff val="15000"/>
                </a:schemeClr>
              </a:solidFill>
            </a:endParaRPr>
          </a:p>
        </p:txBody>
      </p:sp>
      <p:sp>
        <p:nvSpPr>
          <p:cNvPr id="12" name="Rettangolo arrotondato 11"/>
          <p:cNvSpPr/>
          <p:nvPr/>
        </p:nvSpPr>
        <p:spPr>
          <a:xfrm>
            <a:off x="4051640" y="2989943"/>
            <a:ext cx="2873830" cy="391886"/>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smtClean="0"/>
              <a:t>Procedura - Allerta Livello 3</a:t>
            </a:r>
            <a:endParaRPr lang="it-IT" dirty="0"/>
          </a:p>
        </p:txBody>
      </p:sp>
      <p:sp>
        <p:nvSpPr>
          <p:cNvPr id="13" name="Rettangolo arrotondato 12"/>
          <p:cNvSpPr/>
          <p:nvPr/>
        </p:nvSpPr>
        <p:spPr>
          <a:xfrm>
            <a:off x="4058900" y="3563249"/>
            <a:ext cx="2873830" cy="391886"/>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smtClean="0"/>
              <a:t>Procedura – Post Emergenza</a:t>
            </a:r>
            <a:endParaRPr lang="it-IT" dirty="0"/>
          </a:p>
        </p:txBody>
      </p:sp>
      <p:sp>
        <p:nvSpPr>
          <p:cNvPr id="14" name="Parentesi graffa aperta 13"/>
          <p:cNvSpPr/>
          <p:nvPr/>
        </p:nvSpPr>
        <p:spPr>
          <a:xfrm>
            <a:off x="3674271" y="1930400"/>
            <a:ext cx="341087" cy="202473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6" name="Connettore 2 15"/>
          <p:cNvCxnSpPr/>
          <p:nvPr/>
        </p:nvCxnSpPr>
        <p:spPr>
          <a:xfrm flipH="1">
            <a:off x="2902121" y="3418102"/>
            <a:ext cx="1" cy="667659"/>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5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Definizione delle procedure operative per la gestione dell’emergenza e dell’evacuazione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500" dirty="0" smtClean="0">
                <a:solidFill>
                  <a:schemeClr val="tx1">
                    <a:lumMod val="75000"/>
                    <a:lumOff val="25000"/>
                  </a:schemeClr>
                </a:solidFill>
              </a:rPr>
              <a:t>….</a:t>
            </a:r>
          </a:p>
          <a:p>
            <a:pPr marL="0" indent="0">
              <a:buNone/>
            </a:pPr>
            <a:endParaRPr lang="it-IT" sz="1500" dirty="0">
              <a:solidFill>
                <a:schemeClr val="tx1">
                  <a:lumMod val="75000"/>
                  <a:lumOff val="25000"/>
                </a:schemeClr>
              </a:solidFill>
            </a:endParaRPr>
          </a:p>
        </p:txBody>
      </p:sp>
      <p:pic>
        <p:nvPicPr>
          <p:cNvPr id="3074" name="Diagramma 1"/>
          <p:cNvPicPr>
            <a:picLocks noChangeArrowheads="1"/>
          </p:cNvPicPr>
          <p:nvPr/>
        </p:nvPicPr>
        <p:blipFill>
          <a:blip r:embed="rId4">
            <a:extLst>
              <a:ext uri="{28A0092B-C50C-407E-A947-70E740481C1C}">
                <a14:useLocalDpi xmlns:a14="http://schemas.microsoft.com/office/drawing/2010/main" val="0"/>
              </a:ext>
            </a:extLst>
          </a:blip>
          <a:srcRect l="-514" r="-12360"/>
          <a:stretch>
            <a:fillRect/>
          </a:stretch>
        </p:blipFill>
        <p:spPr bwMode="auto">
          <a:xfrm>
            <a:off x="2077912" y="2015114"/>
            <a:ext cx="4351920" cy="358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a:xfrm>
            <a:off x="1509489" y="1645240"/>
            <a:ext cx="4949371" cy="4957297"/>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a destra 5"/>
          <p:cNvSpPr/>
          <p:nvPr/>
        </p:nvSpPr>
        <p:spPr>
          <a:xfrm>
            <a:off x="6458860" y="3863546"/>
            <a:ext cx="508001" cy="520683"/>
          </a:xfrm>
          <a:prstGeom prst="rightArrow">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6712860" y="3689190"/>
            <a:ext cx="1785253" cy="830997"/>
          </a:xfrm>
          <a:prstGeom prst="rect">
            <a:avLst/>
          </a:prstGeom>
          <a:noFill/>
        </p:spPr>
        <p:txBody>
          <a:bodyPr wrap="square" rtlCol="0">
            <a:spAutoFit/>
          </a:bodyPr>
          <a:lstStyle/>
          <a:p>
            <a:pPr algn="ctr"/>
            <a:r>
              <a:rPr lang="it-IT" sz="2400" b="1" dirty="0" smtClean="0">
                <a:solidFill>
                  <a:srgbClr val="C00000"/>
                </a:solidFill>
              </a:rPr>
              <a:t>Unità di Crisi</a:t>
            </a:r>
            <a:endParaRPr lang="it-IT" sz="2400" b="1" dirty="0">
              <a:solidFill>
                <a:srgbClr val="C00000"/>
              </a:solidFill>
            </a:endParaRPr>
          </a:p>
        </p:txBody>
      </p:sp>
    </p:spTree>
    <p:extLst>
      <p:ext uri="{BB962C8B-B14F-4D97-AF65-F5344CB8AC3E}">
        <p14:creationId xmlns:p14="http://schemas.microsoft.com/office/powerpoint/2010/main" val="255446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Definizione delle procedure operative per la gestione dell’emergenza e dell’evacuazione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500" dirty="0" smtClean="0">
                <a:solidFill>
                  <a:schemeClr val="tx1">
                    <a:lumMod val="75000"/>
                    <a:lumOff val="25000"/>
                  </a:schemeClr>
                </a:solidFill>
              </a:rPr>
              <a:t>….</a:t>
            </a:r>
          </a:p>
          <a:p>
            <a:pPr marL="0" indent="0">
              <a:buNone/>
            </a:pPr>
            <a:endParaRPr lang="it-IT" sz="1500" dirty="0">
              <a:solidFill>
                <a:schemeClr val="tx1">
                  <a:lumMod val="75000"/>
                  <a:lumOff val="25000"/>
                </a:schemeClr>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2829271038"/>
              </p:ext>
            </p:extLst>
          </p:nvPr>
        </p:nvGraphicFramePr>
        <p:xfrm>
          <a:off x="462225" y="1701354"/>
          <a:ext cx="8333432" cy="4901184"/>
        </p:xfrm>
        <a:graphic>
          <a:graphicData uri="http://schemas.openxmlformats.org/drawingml/2006/table">
            <a:tbl>
              <a:tblPr firstRow="1" firstCol="1" bandRow="1">
                <a:tableStyleId>{5C22544A-7EE6-4342-B048-85BDC9FD1C3A}</a:tableStyleId>
              </a:tblPr>
              <a:tblGrid>
                <a:gridCol w="1671376"/>
                <a:gridCol w="4978400"/>
                <a:gridCol w="1683656"/>
              </a:tblGrid>
              <a:tr h="178466">
                <a:tc>
                  <a:txBody>
                    <a:bodyPr/>
                    <a:lstStyle/>
                    <a:p>
                      <a:pPr algn="l">
                        <a:spcAft>
                          <a:spcPts val="0"/>
                        </a:spcAft>
                      </a:pPr>
                      <a:r>
                        <a:rPr lang="it-IT" sz="1600" dirty="0">
                          <a:effectLst/>
                        </a:rPr>
                        <a:t>Ruolo</a:t>
                      </a:r>
                      <a:endParaRPr lang="it-IT" sz="1800" dirty="0">
                        <a:effectLst/>
                        <a:latin typeface="Trebuchet MS"/>
                        <a:ea typeface="MS Mincho"/>
                        <a:cs typeface="Times New Roman"/>
                      </a:endParaRPr>
                    </a:p>
                  </a:txBody>
                  <a:tcPr marL="55045" marR="55045" marT="0" marB="0"/>
                </a:tc>
                <a:tc>
                  <a:txBody>
                    <a:bodyPr/>
                    <a:lstStyle/>
                    <a:p>
                      <a:pPr algn="just">
                        <a:spcAft>
                          <a:spcPts val="0"/>
                        </a:spcAft>
                      </a:pPr>
                      <a:r>
                        <a:rPr lang="it-IT" sz="1600" dirty="0">
                          <a:effectLst/>
                        </a:rPr>
                        <a:t>Descrizione compiti/responsabilità</a:t>
                      </a:r>
                      <a:endParaRPr lang="it-IT" sz="1800" dirty="0">
                        <a:effectLst/>
                        <a:latin typeface="Trebuchet MS"/>
                        <a:ea typeface="MS Mincho"/>
                        <a:cs typeface="Times New Roman"/>
                      </a:endParaRPr>
                    </a:p>
                  </a:txBody>
                  <a:tcPr marL="55045" marR="55045" marT="0" marB="0"/>
                </a:tc>
                <a:tc>
                  <a:txBody>
                    <a:bodyPr/>
                    <a:lstStyle/>
                    <a:p>
                      <a:pPr algn="just">
                        <a:spcAft>
                          <a:spcPts val="0"/>
                        </a:spcAft>
                      </a:pPr>
                      <a:r>
                        <a:rPr lang="it-IT" sz="1600" dirty="0">
                          <a:effectLst/>
                        </a:rPr>
                        <a:t>Competenze</a:t>
                      </a:r>
                      <a:endParaRPr lang="it-IT" sz="1800" dirty="0">
                        <a:effectLst/>
                        <a:latin typeface="Trebuchet MS"/>
                        <a:ea typeface="MS Mincho"/>
                        <a:cs typeface="Times New Roman"/>
                      </a:endParaRPr>
                    </a:p>
                  </a:txBody>
                  <a:tcPr marL="55045" marR="55045" marT="0" marB="0"/>
                </a:tc>
              </a:tr>
              <a:tr h="1070794">
                <a:tc>
                  <a:txBody>
                    <a:bodyPr/>
                    <a:lstStyle/>
                    <a:p>
                      <a:pPr algn="l">
                        <a:spcAft>
                          <a:spcPts val="0"/>
                        </a:spcAft>
                      </a:pPr>
                      <a:r>
                        <a:rPr lang="it-IT" sz="1400" dirty="0">
                          <a:effectLst/>
                        </a:rPr>
                        <a:t>Responsabile dell’emergenza</a:t>
                      </a:r>
                      <a:endParaRPr lang="it-IT" sz="1600" dirty="0">
                        <a:effectLst/>
                      </a:endParaRPr>
                    </a:p>
                    <a:p>
                      <a:pPr algn="l">
                        <a:spcAft>
                          <a:spcPts val="0"/>
                        </a:spcAft>
                      </a:pPr>
                      <a:r>
                        <a:rPr lang="it-IT" sz="1400" dirty="0">
                          <a:effectLst/>
                        </a:rPr>
                        <a:t>(RE)</a:t>
                      </a:r>
                      <a:endParaRPr lang="it-IT" sz="1600" dirty="0">
                        <a:effectLst/>
                        <a:latin typeface="Trebuchet MS"/>
                        <a:ea typeface="MS Mincho"/>
                        <a:cs typeface="Times New Roman"/>
                      </a:endParaRPr>
                    </a:p>
                  </a:txBody>
                  <a:tcPr marL="55045" marR="55045" marT="0" marB="0"/>
                </a:tc>
                <a:tc>
                  <a:txBody>
                    <a:bodyPr/>
                    <a:lstStyle/>
                    <a:p>
                      <a:pPr algn="just">
                        <a:spcAft>
                          <a:spcPts val="0"/>
                        </a:spcAft>
                      </a:pPr>
                      <a:r>
                        <a:rPr lang="it-IT" sz="1100" dirty="0">
                          <a:effectLst/>
                        </a:rPr>
                        <a:t>Attivazione del piano di emergenza e attivazione/chiusura dei livelli di allerta (1, 2 o 3), in funzione di quanto comunicato dal coordinatore dell’emergenza. Coordinamento di tutti gli interventi necessari per la gestione dell’evento, in funzione delle competenze affidate all’AP, per le diverse tipologie di scenario incidentale e per livello di allerta.</a:t>
                      </a:r>
                      <a:endParaRPr lang="it-IT" sz="1200" dirty="0">
                        <a:effectLst/>
                        <a:latin typeface="Trebuchet MS"/>
                        <a:ea typeface="MS Mincho"/>
                        <a:cs typeface="Times New Roman"/>
                      </a:endParaRPr>
                    </a:p>
                  </a:txBody>
                  <a:tcPr marL="55045" marR="55045" marT="0" marB="0"/>
                </a:tc>
                <a:tc>
                  <a:txBody>
                    <a:bodyPr/>
                    <a:lstStyle/>
                    <a:p>
                      <a:pPr algn="l">
                        <a:spcAft>
                          <a:spcPts val="0"/>
                        </a:spcAft>
                      </a:pPr>
                      <a:r>
                        <a:rPr lang="it-IT" sz="1100" dirty="0">
                          <a:effectLst/>
                        </a:rPr>
                        <a:t>Competenze tecniche sia sui rischi che sul porto.</a:t>
                      </a:r>
                      <a:endParaRPr lang="it-IT" sz="1200" dirty="0">
                        <a:effectLst/>
                      </a:endParaRPr>
                    </a:p>
                    <a:p>
                      <a:pPr algn="l">
                        <a:spcAft>
                          <a:spcPts val="0"/>
                        </a:spcAft>
                      </a:pPr>
                      <a:r>
                        <a:rPr lang="it-IT" sz="1100" dirty="0">
                          <a:effectLst/>
                        </a:rPr>
                        <a:t>Responsabilità decisionale.</a:t>
                      </a:r>
                      <a:endParaRPr lang="it-IT" sz="1200" dirty="0">
                        <a:effectLst/>
                        <a:latin typeface="Trebuchet MS"/>
                        <a:ea typeface="MS Mincho"/>
                        <a:cs typeface="Times New Roman"/>
                      </a:endParaRPr>
                    </a:p>
                  </a:txBody>
                  <a:tcPr marL="55045" marR="55045" marT="0" marB="0"/>
                </a:tc>
              </a:tr>
              <a:tr h="892328">
                <a:tc>
                  <a:txBody>
                    <a:bodyPr/>
                    <a:lstStyle/>
                    <a:p>
                      <a:pPr algn="l">
                        <a:spcAft>
                          <a:spcPts val="0"/>
                        </a:spcAft>
                      </a:pPr>
                      <a:r>
                        <a:rPr lang="it-IT" sz="1400" dirty="0">
                          <a:effectLst/>
                        </a:rPr>
                        <a:t>Coordinatore dell’emergenza</a:t>
                      </a:r>
                      <a:endParaRPr lang="it-IT" sz="1600" dirty="0">
                        <a:effectLst/>
                      </a:endParaRPr>
                    </a:p>
                    <a:p>
                      <a:pPr algn="l">
                        <a:spcAft>
                          <a:spcPts val="0"/>
                        </a:spcAft>
                      </a:pPr>
                      <a:r>
                        <a:rPr lang="it-IT" sz="1400" dirty="0">
                          <a:effectLst/>
                        </a:rPr>
                        <a:t>(CE)</a:t>
                      </a:r>
                      <a:endParaRPr lang="it-IT" sz="1600" dirty="0">
                        <a:effectLst/>
                        <a:latin typeface="Trebuchet MS"/>
                        <a:ea typeface="MS Mincho"/>
                        <a:cs typeface="Times New Roman"/>
                      </a:endParaRPr>
                    </a:p>
                  </a:txBody>
                  <a:tcPr marL="55045" marR="55045" marT="0" marB="0"/>
                </a:tc>
                <a:tc>
                  <a:txBody>
                    <a:bodyPr/>
                    <a:lstStyle/>
                    <a:p>
                      <a:pPr algn="just">
                        <a:spcAft>
                          <a:spcPts val="0"/>
                        </a:spcAft>
                      </a:pPr>
                      <a:r>
                        <a:rPr lang="it-IT" sz="1100" dirty="0">
                          <a:effectLst/>
                        </a:rPr>
                        <a:t>Analisi tecnica della situazione da risolvere, valutazione dell’estensione dell’area coinvolta, definizione degli interventi da attuare e delle risorse necessarie. Coordina sul campo le eventuali risorse interne ad AP, mantenendo costantemente informato il RE.</a:t>
                      </a:r>
                      <a:endParaRPr lang="it-IT" sz="1200" dirty="0">
                        <a:effectLst/>
                        <a:latin typeface="Trebuchet MS"/>
                        <a:ea typeface="MS Mincho"/>
                        <a:cs typeface="Times New Roman"/>
                      </a:endParaRPr>
                    </a:p>
                  </a:txBody>
                  <a:tcPr marL="55045" marR="55045" marT="0" marB="0"/>
                </a:tc>
                <a:tc>
                  <a:txBody>
                    <a:bodyPr/>
                    <a:lstStyle/>
                    <a:p>
                      <a:pPr algn="l">
                        <a:spcAft>
                          <a:spcPts val="0"/>
                        </a:spcAft>
                      </a:pPr>
                      <a:r>
                        <a:rPr lang="it-IT" sz="1100">
                          <a:effectLst/>
                        </a:rPr>
                        <a:t>Ha un quadro complessivo di tutte le attività svolte nel porto e dei rischi alle stesse correlati.</a:t>
                      </a:r>
                      <a:endParaRPr lang="it-IT" sz="1200">
                        <a:effectLst/>
                        <a:latin typeface="Trebuchet MS"/>
                        <a:ea typeface="MS Mincho"/>
                        <a:cs typeface="Times New Roman"/>
                      </a:endParaRPr>
                    </a:p>
                  </a:txBody>
                  <a:tcPr marL="55045" marR="55045" marT="0" marB="0"/>
                </a:tc>
              </a:tr>
              <a:tr h="1070794">
                <a:tc>
                  <a:txBody>
                    <a:bodyPr/>
                    <a:lstStyle/>
                    <a:p>
                      <a:pPr algn="l">
                        <a:spcAft>
                          <a:spcPts val="0"/>
                        </a:spcAft>
                      </a:pPr>
                      <a:r>
                        <a:rPr lang="it-IT" sz="1400" dirty="0">
                          <a:effectLst/>
                        </a:rPr>
                        <a:t>Responsabile delle comunicazioni con le Autorità e con i Media</a:t>
                      </a:r>
                      <a:endParaRPr lang="it-IT" sz="1600" dirty="0">
                        <a:effectLst/>
                      </a:endParaRPr>
                    </a:p>
                    <a:p>
                      <a:pPr algn="l">
                        <a:spcAft>
                          <a:spcPts val="0"/>
                        </a:spcAft>
                      </a:pPr>
                      <a:r>
                        <a:rPr lang="it-IT" sz="1400" dirty="0">
                          <a:effectLst/>
                        </a:rPr>
                        <a:t>(RC)</a:t>
                      </a:r>
                      <a:endParaRPr lang="it-IT" sz="1600" dirty="0">
                        <a:effectLst/>
                        <a:latin typeface="Trebuchet MS"/>
                        <a:ea typeface="MS Mincho"/>
                        <a:cs typeface="Times New Roman"/>
                      </a:endParaRPr>
                    </a:p>
                  </a:txBody>
                  <a:tcPr marL="55045" marR="55045" marT="0" marB="0"/>
                </a:tc>
                <a:tc>
                  <a:txBody>
                    <a:bodyPr/>
                    <a:lstStyle/>
                    <a:p>
                      <a:pPr algn="just">
                        <a:spcAft>
                          <a:spcPts val="0"/>
                        </a:spcAft>
                      </a:pPr>
                      <a:r>
                        <a:rPr lang="it-IT" sz="1100" dirty="0">
                          <a:effectLst/>
                        </a:rPr>
                        <a:t>Responsabile delle comunicazioni per la notifica dell’evento verso l’esterno, compresi i Media, per l’attivazione degli Enti/strutture coinvolte, a diverso livello nella gestione dell’emergenza, e del mantenimento della rete di comunicazione.</a:t>
                      </a:r>
                      <a:endParaRPr lang="it-IT" sz="1200" dirty="0">
                        <a:effectLst/>
                      </a:endParaRPr>
                    </a:p>
                    <a:p>
                      <a:pPr algn="just">
                        <a:spcAft>
                          <a:spcPts val="0"/>
                        </a:spcAft>
                      </a:pPr>
                      <a:r>
                        <a:rPr lang="it-IT" sz="1100" dirty="0">
                          <a:effectLst/>
                        </a:rPr>
                        <a:t>Agisce di concerto con il responsabile dell’emergenza.</a:t>
                      </a:r>
                      <a:endParaRPr lang="it-IT" sz="1200" dirty="0">
                        <a:effectLst/>
                        <a:latin typeface="Trebuchet MS"/>
                        <a:ea typeface="MS Mincho"/>
                        <a:cs typeface="Times New Roman"/>
                      </a:endParaRPr>
                    </a:p>
                  </a:txBody>
                  <a:tcPr marL="55045" marR="55045" marT="0" marB="0"/>
                </a:tc>
                <a:tc>
                  <a:txBody>
                    <a:bodyPr/>
                    <a:lstStyle/>
                    <a:p>
                      <a:pPr algn="l">
                        <a:spcAft>
                          <a:spcPts val="0"/>
                        </a:spcAft>
                      </a:pPr>
                      <a:r>
                        <a:rPr lang="it-IT" sz="1100" dirty="0">
                          <a:effectLst/>
                        </a:rPr>
                        <a:t>Appartiene alla Direzione dell’Autorità portuale.</a:t>
                      </a:r>
                      <a:endParaRPr lang="it-IT" sz="1200" dirty="0">
                        <a:effectLst/>
                        <a:latin typeface="Trebuchet MS"/>
                        <a:ea typeface="MS Mincho"/>
                        <a:cs typeface="Times New Roman"/>
                      </a:endParaRPr>
                    </a:p>
                  </a:txBody>
                  <a:tcPr marL="55045" marR="55045" marT="0" marB="0"/>
                </a:tc>
              </a:tr>
              <a:tr h="1623428">
                <a:tc>
                  <a:txBody>
                    <a:bodyPr/>
                    <a:lstStyle/>
                    <a:p>
                      <a:pPr algn="l">
                        <a:spcAft>
                          <a:spcPts val="0"/>
                        </a:spcAft>
                      </a:pPr>
                      <a:r>
                        <a:rPr lang="it-IT" sz="1400" dirty="0">
                          <a:effectLst/>
                        </a:rPr>
                        <a:t>Referente per le operazioni di soccorso (viene attivata solo per il livello 3)</a:t>
                      </a:r>
                      <a:endParaRPr lang="it-IT" sz="1600" dirty="0">
                        <a:effectLst/>
                      </a:endParaRPr>
                    </a:p>
                    <a:p>
                      <a:pPr algn="l">
                        <a:spcAft>
                          <a:spcPts val="0"/>
                        </a:spcAft>
                      </a:pPr>
                      <a:r>
                        <a:rPr lang="it-IT" sz="1400" dirty="0">
                          <a:effectLst/>
                        </a:rPr>
                        <a:t>(RS)</a:t>
                      </a:r>
                      <a:endParaRPr lang="it-IT" sz="1600" dirty="0">
                        <a:effectLst/>
                        <a:latin typeface="Trebuchet MS"/>
                        <a:ea typeface="MS Mincho"/>
                        <a:cs typeface="Times New Roman"/>
                      </a:endParaRPr>
                    </a:p>
                  </a:txBody>
                  <a:tcPr marL="55045" marR="55045" marT="0" marB="0"/>
                </a:tc>
                <a:tc>
                  <a:txBody>
                    <a:bodyPr/>
                    <a:lstStyle/>
                    <a:p>
                      <a:pPr algn="just">
                        <a:spcAft>
                          <a:spcPts val="0"/>
                        </a:spcAft>
                      </a:pPr>
                      <a:r>
                        <a:rPr lang="it-IT" sz="1100" dirty="0">
                          <a:effectLst/>
                        </a:rPr>
                        <a:t>Collabora con le Autorità e gli Enti di soccorso per l’allestimento di un Posto medico Avanzato (</a:t>
                      </a:r>
                      <a:r>
                        <a:rPr lang="it-IT" sz="1100" dirty="0" err="1">
                          <a:effectLst/>
                        </a:rPr>
                        <a:t>Pma</a:t>
                      </a:r>
                      <a:r>
                        <a:rPr lang="it-IT" sz="1100" dirty="0">
                          <a:effectLst/>
                        </a:rPr>
                        <a:t>) e per l’accoglienza degli evacuati al punto di raccolta.</a:t>
                      </a:r>
                      <a:endParaRPr lang="it-IT" sz="1200" dirty="0">
                        <a:effectLst/>
                      </a:endParaRPr>
                    </a:p>
                    <a:p>
                      <a:pPr algn="just">
                        <a:spcAft>
                          <a:spcPts val="0"/>
                        </a:spcAft>
                      </a:pPr>
                      <a:r>
                        <a:rPr lang="it-IT" sz="1100" dirty="0">
                          <a:effectLst/>
                        </a:rPr>
                        <a:t>Agisce di concerto con il coordinatore dell’emergenza per le attività di soccorso degli esposti/colpiti.</a:t>
                      </a:r>
                      <a:endParaRPr lang="it-IT" sz="1200" dirty="0">
                        <a:effectLst/>
                      </a:endParaRPr>
                    </a:p>
                    <a:p>
                      <a:pPr algn="just">
                        <a:spcAft>
                          <a:spcPts val="0"/>
                        </a:spcAft>
                      </a:pPr>
                      <a:r>
                        <a:rPr lang="it-IT" sz="1100" dirty="0">
                          <a:effectLst/>
                        </a:rPr>
                        <a:t>Organizza l’eventuale predisposizione dei cancelli e supporta le F.O. nella gestione della viabilità.</a:t>
                      </a:r>
                      <a:endParaRPr lang="it-IT" sz="1200" dirty="0">
                        <a:effectLst/>
                      </a:endParaRPr>
                    </a:p>
                    <a:p>
                      <a:pPr algn="just">
                        <a:spcAft>
                          <a:spcPts val="0"/>
                        </a:spcAft>
                      </a:pPr>
                      <a:r>
                        <a:rPr lang="it-IT" sz="1100" dirty="0">
                          <a:effectLst/>
                        </a:rPr>
                        <a:t>In tempo di pace partecipa al mantenimento del piano di emergenza, in particolare per quanto riguarda l’evacuazione (individuazione e segnalazione di punto di raccolta e vie di esodo)</a:t>
                      </a:r>
                      <a:endParaRPr lang="it-IT" sz="1200" dirty="0">
                        <a:effectLst/>
                        <a:latin typeface="Trebuchet MS"/>
                        <a:ea typeface="MS Mincho"/>
                        <a:cs typeface="Times New Roman"/>
                      </a:endParaRPr>
                    </a:p>
                  </a:txBody>
                  <a:tcPr marL="55045" marR="55045" marT="0" marB="0"/>
                </a:tc>
                <a:tc>
                  <a:txBody>
                    <a:bodyPr/>
                    <a:lstStyle/>
                    <a:p>
                      <a:pPr algn="l">
                        <a:spcAft>
                          <a:spcPts val="0"/>
                        </a:spcAft>
                      </a:pPr>
                      <a:r>
                        <a:rPr lang="it-IT" sz="1100" dirty="0">
                          <a:effectLst/>
                        </a:rPr>
                        <a:t>Ha un quadro complessivo di tutte le attività svolte nel porto, dei materiali e mezzi a disposizione, della viabilità interna, ecc.</a:t>
                      </a:r>
                      <a:endParaRPr lang="it-IT" sz="1200" dirty="0">
                        <a:effectLst/>
                        <a:latin typeface="Trebuchet MS"/>
                        <a:ea typeface="MS Mincho"/>
                        <a:cs typeface="Times New Roman"/>
                      </a:endParaRPr>
                    </a:p>
                  </a:txBody>
                  <a:tcPr marL="55045" marR="55045" marT="0" marB="0"/>
                </a:tc>
              </a:tr>
            </a:tbl>
          </a:graphicData>
        </a:graphic>
      </p:graphicFrame>
      <p:sp>
        <p:nvSpPr>
          <p:cNvPr id="3" name="Freccia in giù 2"/>
          <p:cNvSpPr/>
          <p:nvPr/>
        </p:nvSpPr>
        <p:spPr>
          <a:xfrm>
            <a:off x="4005943" y="1262743"/>
            <a:ext cx="986971" cy="438611"/>
          </a:xfrm>
          <a:prstGeom prst="downArrow">
            <a:avLst/>
          </a:prstGeom>
          <a:solidFill>
            <a:srgbClr val="FFFF00"/>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in giù 8"/>
          <p:cNvSpPr/>
          <p:nvPr/>
        </p:nvSpPr>
        <p:spPr>
          <a:xfrm>
            <a:off x="7453086" y="1262743"/>
            <a:ext cx="986971" cy="438611"/>
          </a:xfrm>
          <a:prstGeom prst="downArrow">
            <a:avLst/>
          </a:prstGeom>
          <a:solidFill>
            <a:srgbClr val="FFFF00"/>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472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Definizione delle procedure operative per la gestione dell’emergenza e </a:t>
            </a:r>
            <a:r>
              <a:rPr lang="it-IT" sz="2000" dirty="0" smtClean="0">
                <a:solidFill>
                  <a:schemeClr val="tx2"/>
                </a:solidFill>
              </a:rPr>
              <a:t>dell’evacuazione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1500" b="1" dirty="0" smtClean="0">
              <a:solidFill>
                <a:schemeClr val="tx1">
                  <a:lumMod val="75000"/>
                  <a:lumOff val="25000"/>
                </a:schemeClr>
              </a:solidFill>
            </a:endParaRPr>
          </a:p>
          <a:p>
            <a:pPr marL="0" indent="0">
              <a:buNone/>
            </a:pPr>
            <a:r>
              <a:rPr lang="it-IT" sz="1500" b="1" dirty="0" smtClean="0">
                <a:solidFill>
                  <a:srgbClr val="C00000"/>
                </a:solidFill>
              </a:rPr>
              <a:t>ATTIVITA’ (MINIME) IN CAPO ALL’AUTORITA’ PORTUALE DURANTE UN EMERGENZA  </a:t>
            </a:r>
          </a:p>
          <a:p>
            <a:endParaRPr lang="it-IT" sz="1600" dirty="0" smtClean="0"/>
          </a:p>
          <a:p>
            <a:pPr marL="0" indent="0">
              <a:buNone/>
            </a:pPr>
            <a:r>
              <a:rPr lang="it-IT" sz="1600" i="1" dirty="0"/>
              <a:t> </a:t>
            </a:r>
            <a:endParaRPr lang="it-IT" sz="1600" dirty="0"/>
          </a:p>
          <a:p>
            <a:r>
              <a:rPr lang="it-IT" sz="1600" dirty="0"/>
              <a:t>Gestione della </a:t>
            </a:r>
            <a:r>
              <a:rPr lang="it-IT" sz="1600" dirty="0" smtClean="0"/>
              <a:t>viabilità</a:t>
            </a:r>
          </a:p>
          <a:p>
            <a:endParaRPr lang="it-IT" sz="1600" dirty="0" smtClean="0"/>
          </a:p>
          <a:p>
            <a:endParaRPr lang="it-IT" sz="1600" dirty="0"/>
          </a:p>
          <a:p>
            <a:r>
              <a:rPr lang="it-IT" sz="1600" dirty="0"/>
              <a:t>Posto medico </a:t>
            </a:r>
            <a:r>
              <a:rPr lang="it-IT" sz="1600" dirty="0" smtClean="0"/>
              <a:t>avanzato</a:t>
            </a:r>
          </a:p>
          <a:p>
            <a:endParaRPr lang="it-IT" sz="1600" dirty="0" smtClean="0"/>
          </a:p>
          <a:p>
            <a:endParaRPr lang="it-IT" sz="1600" dirty="0"/>
          </a:p>
          <a:p>
            <a:r>
              <a:rPr lang="it-IT" sz="1600" dirty="0"/>
              <a:t>Supporto tecnico</a:t>
            </a:r>
          </a:p>
          <a:p>
            <a:endParaRPr lang="it-IT" sz="1500" dirty="0">
              <a:solidFill>
                <a:schemeClr val="tx1">
                  <a:lumMod val="75000"/>
                  <a:lumOff val="25000"/>
                </a:schemeClr>
              </a:solidFill>
            </a:endParaRPr>
          </a:p>
        </p:txBody>
      </p:sp>
      <p:sp>
        <p:nvSpPr>
          <p:cNvPr id="3" name="PubCross"/>
          <p:cNvSpPr>
            <a:spLocks noEditPoints="1" noChangeArrowheads="1"/>
          </p:cNvSpPr>
          <p:nvPr/>
        </p:nvSpPr>
        <p:spPr bwMode="auto">
          <a:xfrm>
            <a:off x="3253146" y="3460073"/>
            <a:ext cx="630583" cy="602343"/>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FF0000"/>
          </a:solidFill>
          <a:ln w="9525">
            <a:solidFill>
              <a:srgbClr val="000000"/>
            </a:solidFill>
            <a:miter lim="800000"/>
            <a:headEnd/>
            <a:tailEnd/>
          </a:ln>
          <a:effectLst>
            <a:outerShdw sx="1000" sy="1000" algn="ctr" rotWithShape="0">
              <a:srgbClr val="808080"/>
            </a:outerShdw>
          </a:effectLst>
        </p:spPr>
        <p:txBody>
          <a:bodyPr vert="horz" wrap="square" lIns="91440" tIns="45720" rIns="91440" bIns="45720" numCol="1" anchor="t" anchorCtr="0" compatLnSpc="1">
            <a:prstTxWarp prst="textNoShape">
              <a:avLst/>
            </a:prstTxWarp>
          </a:bodyPr>
          <a:lstStyle/>
          <a:p>
            <a:endParaRPr lang="it-I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9" name="Picture 5" descr="C:\Program Files\Microsoft Office\MEDIA\CAGCAT10\j029202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146" y="4298428"/>
            <a:ext cx="665614" cy="631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Microsoft Office\MEDIA\CAGCAT10\j0211949.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018" y="2469811"/>
            <a:ext cx="1123762" cy="68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Definizione delle procedure operative per la gestione dell’emergenza e </a:t>
            </a:r>
            <a:r>
              <a:rPr lang="it-IT" sz="2000" dirty="0" smtClean="0">
                <a:solidFill>
                  <a:schemeClr val="tx2"/>
                </a:solidFill>
              </a:rPr>
              <a:t>dell’evacuazione</a:t>
            </a:r>
            <a:endParaRPr lang="it-IT" sz="2000" dirty="0">
              <a:solidFill>
                <a:schemeClr val="tx2"/>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1598851890"/>
              </p:ext>
            </p:extLst>
          </p:nvPr>
        </p:nvGraphicFramePr>
        <p:xfrm>
          <a:off x="885262" y="2017486"/>
          <a:ext cx="7225220" cy="3656218"/>
        </p:xfrm>
        <a:graphic>
          <a:graphicData uri="http://schemas.openxmlformats.org/drawingml/2006/table">
            <a:tbl>
              <a:tblPr firstRow="1" firstCol="1" bandRow="1"/>
              <a:tblGrid>
                <a:gridCol w="1203755"/>
                <a:gridCol w="1243607"/>
                <a:gridCol w="285418"/>
                <a:gridCol w="1154262"/>
                <a:gridCol w="256904"/>
                <a:gridCol w="1408509"/>
                <a:gridCol w="257750"/>
                <a:gridCol w="1252455"/>
                <a:gridCol w="162560"/>
              </a:tblGrid>
              <a:tr h="567433">
                <a:tc>
                  <a:txBody>
                    <a:bodyPr/>
                    <a:lstStyle/>
                    <a:p>
                      <a:pPr algn="just">
                        <a:spcAft>
                          <a:spcPts val="0"/>
                        </a:spcAft>
                      </a:pPr>
                      <a:r>
                        <a:rPr lang="it-IT" sz="1200" b="1" dirty="0">
                          <a:effectLst/>
                          <a:latin typeface="Trebuchet MS"/>
                          <a:ea typeface="MS Mincho"/>
                          <a:cs typeface="Times New Roman"/>
                        </a:rPr>
                        <a:t>Livello di emergenza:</a:t>
                      </a:r>
                      <a:endParaRPr lang="it-IT" sz="1800" dirty="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it-IT" sz="1200" b="1">
                          <a:effectLst/>
                          <a:latin typeface="Trebuchet MS"/>
                          <a:ea typeface="MS Mincho"/>
                          <a:cs typeface="Times New Roman"/>
                        </a:rPr>
                        <a:t>1 – Emergenza locale </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it-IT" sz="1200" b="1">
                          <a:effectLst/>
                          <a:latin typeface="Trebuchet MS"/>
                          <a:ea typeface="MS Mincho"/>
                          <a:cs typeface="Times New Roman"/>
                        </a:rPr>
                        <a:t>2 – Emergenza di sito</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it-IT" sz="1200" b="1">
                          <a:effectLst/>
                          <a:latin typeface="Trebuchet MS"/>
                          <a:ea typeface="MS Mincho"/>
                          <a:cs typeface="Times New Roman"/>
                        </a:rPr>
                        <a:t>3 – Emergenza esterna</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it-IT" sz="1200" b="1">
                          <a:effectLst/>
                          <a:latin typeface="Trebuchet MS"/>
                          <a:ea typeface="MS Mincho"/>
                          <a:cs typeface="Times New Roman"/>
                        </a:rPr>
                        <a:t>Fine Emergenza</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31913">
                <a:tc>
                  <a:txBody>
                    <a:bodyPr/>
                    <a:lstStyle/>
                    <a:p>
                      <a:pPr algn="just">
                        <a:spcAft>
                          <a:spcPts val="0"/>
                        </a:spcAft>
                      </a:pPr>
                      <a:r>
                        <a:rPr lang="it-IT" sz="1200" b="1">
                          <a:effectLst/>
                          <a:latin typeface="Trebuchet MS"/>
                          <a:ea typeface="MS Mincho"/>
                          <a:cs typeface="Times New Roman"/>
                        </a:rPr>
                        <a:t>Scenario di riferimento:</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8">
                  <a:txBody>
                    <a:bodyPr/>
                    <a:lstStyle/>
                    <a:p>
                      <a:pPr algn="just">
                        <a:spcAft>
                          <a:spcPts val="0"/>
                        </a:spcAft>
                      </a:pPr>
                      <a:r>
                        <a:rPr lang="it-IT" sz="1200" i="1">
                          <a:effectLst/>
                          <a:latin typeface="Trebuchet MS"/>
                          <a:ea typeface="MS Mincho"/>
                          <a:cs typeface="Times New Roman"/>
                        </a:rPr>
                        <a:t>Indicare lo scenario per il quale si sta elaborando la procedura (es. incendio in banchina/area demaniale marittima). Se influente ai fini della pianificazione degli interventi e azioni in emergenza, deve essere indicato il periodo giornaliero di riferimento (giorno o notte- festivi).</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33356">
                <a:tc>
                  <a:txBody>
                    <a:bodyPr/>
                    <a:lstStyle/>
                    <a:p>
                      <a:pPr algn="just">
                        <a:spcAft>
                          <a:spcPts val="0"/>
                        </a:spcAft>
                      </a:pPr>
                      <a:r>
                        <a:rPr lang="it-IT" sz="1200" b="1">
                          <a:effectLst/>
                          <a:latin typeface="Trebuchet MS"/>
                          <a:ea typeface="MS Mincho"/>
                          <a:cs typeface="Times New Roman"/>
                        </a:rPr>
                        <a:t>Responsabile/Ente</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8">
                  <a:txBody>
                    <a:bodyPr/>
                    <a:lstStyle/>
                    <a:p>
                      <a:pPr algn="just">
                        <a:spcAft>
                          <a:spcPts val="0"/>
                        </a:spcAft>
                      </a:pPr>
                      <a:r>
                        <a:rPr lang="it-IT" sz="1200" b="1" dirty="0">
                          <a:effectLst/>
                          <a:latin typeface="Trebuchet MS"/>
                          <a:ea typeface="MS Mincho"/>
                          <a:cs typeface="Times New Roman"/>
                        </a:rPr>
                        <a:t>Azione</a:t>
                      </a:r>
                      <a:endParaRPr lang="it-IT" sz="1800" dirty="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325230">
                <a:tc>
                  <a:txBody>
                    <a:bodyPr/>
                    <a:lstStyle/>
                    <a:p>
                      <a:pPr algn="l">
                        <a:spcAft>
                          <a:spcPts val="0"/>
                        </a:spcAft>
                      </a:pPr>
                      <a:r>
                        <a:rPr lang="it-IT" sz="1200" i="1">
                          <a:effectLst/>
                          <a:latin typeface="Trebuchet MS"/>
                          <a:ea typeface="MS Mincho"/>
                          <a:cs typeface="Times New Roman"/>
                        </a:rPr>
                        <a:t>(Autorità portuale, Capitaneria di Porto, Prefettura, ecc.)</a:t>
                      </a:r>
                      <a:endParaRPr lang="it-IT" sz="180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342900" lvl="0" indent="-342900" algn="just">
                        <a:spcAft>
                          <a:spcPts val="0"/>
                        </a:spcAft>
                        <a:buFont typeface="Symbol"/>
                        <a:buChar char=""/>
                      </a:pPr>
                      <a:r>
                        <a:rPr lang="it-IT" sz="1200" i="1" dirty="0">
                          <a:effectLst/>
                          <a:latin typeface="Trebuchet MS"/>
                          <a:ea typeface="MS Mincho"/>
                          <a:cs typeface="Times New Roman"/>
                        </a:rPr>
                        <a:t>Azioni/istruzioni operative in modo sequenziale</a:t>
                      </a:r>
                      <a:endParaRPr lang="it-IT" sz="1800" dirty="0">
                        <a:effectLst/>
                        <a:latin typeface="Trebuchet MS"/>
                        <a:ea typeface="MS Mincho"/>
                        <a:cs typeface="Times New Roman"/>
                      </a:endParaRPr>
                    </a:p>
                    <a:p>
                      <a:pPr marL="342900" lvl="0" indent="-342900" algn="just">
                        <a:spcAft>
                          <a:spcPts val="0"/>
                        </a:spcAft>
                        <a:buFont typeface="Symbol"/>
                        <a:buChar char=""/>
                      </a:pPr>
                      <a:r>
                        <a:rPr lang="it-IT" sz="1200" i="1" dirty="0">
                          <a:effectLst/>
                          <a:latin typeface="Trebuchet MS"/>
                          <a:ea typeface="MS Mincho"/>
                          <a:cs typeface="Times New Roman"/>
                        </a:rPr>
                        <a:t>…</a:t>
                      </a:r>
                      <a:endParaRPr lang="it-IT" sz="1800" dirty="0">
                        <a:effectLst/>
                        <a:latin typeface="Trebuchet MS"/>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666275">
                <a:tc>
                  <a:txBody>
                    <a:bodyPr/>
                    <a:lstStyle/>
                    <a:p>
                      <a:pPr algn="just">
                        <a:spcAft>
                          <a:spcPts val="0"/>
                        </a:spcAft>
                      </a:pPr>
                      <a:r>
                        <a:rPr lang="it-IT" sz="1200" dirty="0">
                          <a:effectLst/>
                          <a:latin typeface="Trebuchet MS"/>
                          <a:ea typeface="MS Mincho"/>
                          <a:cs typeface="Times New Roman"/>
                        </a:rPr>
                        <a:t> </a:t>
                      </a:r>
                      <a:endParaRPr lang="it-IT" sz="1800" dirty="0">
                        <a:effectLst/>
                        <a:latin typeface="Trebuchet MS"/>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marL="342900" lvl="0" indent="-342900" algn="just">
                        <a:spcAft>
                          <a:spcPts val="0"/>
                        </a:spcAft>
                        <a:buFont typeface="Symbol"/>
                        <a:buChar char=""/>
                      </a:pPr>
                      <a:r>
                        <a:rPr lang="it-IT" sz="1200" i="1" dirty="0">
                          <a:effectLst/>
                          <a:latin typeface="Trebuchet MS"/>
                          <a:ea typeface="MS Mincho"/>
                          <a:cs typeface="Times New Roman"/>
                        </a:rPr>
                        <a:t> </a:t>
                      </a:r>
                      <a:endParaRPr lang="it-IT" sz="1800" dirty="0">
                        <a:effectLst/>
                        <a:latin typeface="Trebuchet MS"/>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751474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Definizione delle procedure operative per la gestione dell’emergenza e </a:t>
            </a:r>
            <a:r>
              <a:rPr lang="it-IT" sz="2000" dirty="0" smtClean="0">
                <a:solidFill>
                  <a:schemeClr val="tx2"/>
                </a:solidFill>
              </a:rPr>
              <a:t>dell’evacuazione</a:t>
            </a:r>
            <a:endParaRPr lang="it-IT" sz="2000" dirty="0">
              <a:solidFill>
                <a:schemeClr val="tx2"/>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2101938271"/>
              </p:ext>
            </p:extLst>
          </p:nvPr>
        </p:nvGraphicFramePr>
        <p:xfrm>
          <a:off x="560276" y="1744899"/>
          <a:ext cx="8078854" cy="4828038"/>
        </p:xfrm>
        <a:graphic>
          <a:graphicData uri="http://schemas.openxmlformats.org/drawingml/2006/table">
            <a:tbl>
              <a:tblPr firstRow="1" firstCol="1" bandRow="1"/>
              <a:tblGrid>
                <a:gridCol w="1616868"/>
                <a:gridCol w="1553028"/>
                <a:gridCol w="217715"/>
                <a:gridCol w="1393372"/>
                <a:gridCol w="217714"/>
                <a:gridCol w="1335315"/>
                <a:gridCol w="246743"/>
                <a:gridCol w="1190171"/>
                <a:gridCol w="307928"/>
              </a:tblGrid>
              <a:tr h="659659">
                <a:tc>
                  <a:txBody>
                    <a:bodyPr/>
                    <a:lstStyle/>
                    <a:p>
                      <a:pPr algn="just">
                        <a:spcAft>
                          <a:spcPts val="0"/>
                        </a:spcAft>
                      </a:pPr>
                      <a:r>
                        <a:rPr lang="it-IT" sz="1200" b="1" dirty="0">
                          <a:effectLst/>
                          <a:latin typeface="Trebuchet MS"/>
                          <a:ea typeface="MS Mincho"/>
                          <a:cs typeface="Times New Roman"/>
                        </a:rPr>
                        <a:t>Livello di emergenza:</a:t>
                      </a:r>
                      <a:endParaRPr lang="it-IT" sz="1800" dirty="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it-IT" sz="1200" b="1">
                          <a:effectLst/>
                          <a:latin typeface="Trebuchet MS"/>
                          <a:ea typeface="MS Mincho"/>
                          <a:cs typeface="Times New Roman"/>
                        </a:rPr>
                        <a:t>1 – Emergenza locale </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it-IT" sz="1200" b="1" dirty="0">
                          <a:effectLst/>
                          <a:latin typeface="Trebuchet MS"/>
                          <a:ea typeface="MS Mincho"/>
                          <a:cs typeface="Times New Roman"/>
                        </a:rPr>
                        <a:t>2 – Emergenza di sito</a:t>
                      </a:r>
                      <a:endParaRPr lang="it-IT" sz="1800" dirty="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it-IT" sz="1200" b="1">
                          <a:effectLst/>
                          <a:latin typeface="Trebuchet MS"/>
                          <a:ea typeface="MS Mincho"/>
                          <a:cs typeface="Times New Roman"/>
                        </a:rPr>
                        <a:t>3 – Emergenza esterna</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it-IT" sz="1200" b="1">
                          <a:effectLst/>
                          <a:latin typeface="Trebuchet MS"/>
                          <a:ea typeface="MS Mincho"/>
                          <a:cs typeface="Times New Roman"/>
                        </a:rPr>
                        <a:t>Fine Emergenza</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it-IT" sz="1200" b="1">
                          <a:effectLst/>
                          <a:latin typeface="Trebuchet MS"/>
                          <a:ea typeface="MS Mincho"/>
                          <a:cs typeface="Times New Roman"/>
                        </a:rPr>
                        <a:t> </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16649">
                <a:tc>
                  <a:txBody>
                    <a:bodyPr/>
                    <a:lstStyle/>
                    <a:p>
                      <a:pPr algn="just">
                        <a:spcAft>
                          <a:spcPts val="0"/>
                        </a:spcAft>
                      </a:pPr>
                      <a:r>
                        <a:rPr lang="it-IT" sz="1200" b="1">
                          <a:effectLst/>
                          <a:latin typeface="Trebuchet MS"/>
                          <a:ea typeface="MS Mincho"/>
                          <a:cs typeface="Times New Roman"/>
                        </a:rPr>
                        <a:t>Scenario di riferimento:</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8">
                  <a:txBody>
                    <a:bodyPr/>
                    <a:lstStyle/>
                    <a:p>
                      <a:pPr algn="just">
                        <a:spcAft>
                          <a:spcPts val="0"/>
                        </a:spcAft>
                      </a:pPr>
                      <a:r>
                        <a:rPr lang="it-IT" sz="1200" i="1">
                          <a:effectLst/>
                          <a:latin typeface="Trebuchet MS"/>
                          <a:ea typeface="MS Mincho"/>
                          <a:cs typeface="Times New Roman"/>
                        </a:rPr>
                        <a:t>Indicare lo scenario per il quale si sta elaborando la procedura (es. incendio in banchina/area demaniale marittima). Se influente ai fini della pianificazione degli interventi e azioni in emergenza, deve essere indicato il periodo giornaliero di riferimento (giorno o notte- festivi).</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9886">
                <a:tc>
                  <a:txBody>
                    <a:bodyPr/>
                    <a:lstStyle/>
                    <a:p>
                      <a:pPr algn="just">
                        <a:spcAft>
                          <a:spcPts val="0"/>
                        </a:spcAft>
                      </a:pPr>
                      <a:r>
                        <a:rPr lang="it-IT" sz="1200" b="1">
                          <a:effectLst/>
                          <a:latin typeface="Trebuchet MS"/>
                          <a:ea typeface="MS Mincho"/>
                          <a:cs typeface="Times New Roman"/>
                        </a:rPr>
                        <a:t>Ruolo</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8">
                  <a:txBody>
                    <a:bodyPr/>
                    <a:lstStyle/>
                    <a:p>
                      <a:pPr algn="just">
                        <a:spcAft>
                          <a:spcPts val="0"/>
                        </a:spcAft>
                      </a:pPr>
                      <a:r>
                        <a:rPr lang="it-IT" sz="1200" b="1">
                          <a:effectLst/>
                          <a:latin typeface="Trebuchet MS"/>
                          <a:ea typeface="MS Mincho"/>
                          <a:cs typeface="Times New Roman"/>
                        </a:rPr>
                        <a:t>Azione</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617102">
                <a:tc>
                  <a:txBody>
                    <a:bodyPr/>
                    <a:lstStyle/>
                    <a:p>
                      <a:pPr algn="l">
                        <a:spcAft>
                          <a:spcPts val="0"/>
                        </a:spcAft>
                      </a:pPr>
                      <a:r>
                        <a:rPr lang="it-IT" sz="1200">
                          <a:effectLst/>
                          <a:latin typeface="Trebuchet MS"/>
                          <a:ea typeface="MS Mincho"/>
                          <a:cs typeface="Times New Roman"/>
                        </a:rPr>
                        <a:t>Responsabile dell’emergenza</a:t>
                      </a:r>
                      <a:endParaRPr lang="it-IT" sz="1800">
                        <a:effectLst/>
                        <a:latin typeface="Trebuchet MS"/>
                        <a:ea typeface="MS Mincho"/>
                        <a:cs typeface="Times New Roman"/>
                      </a:endParaRPr>
                    </a:p>
                    <a:p>
                      <a:pPr algn="l">
                        <a:spcAft>
                          <a:spcPts val="0"/>
                        </a:spcAft>
                      </a:pPr>
                      <a:r>
                        <a:rPr lang="it-IT" sz="1200">
                          <a:effectLst/>
                          <a:latin typeface="Trebuchet MS"/>
                          <a:ea typeface="MS Mincho"/>
                          <a:cs typeface="Times New Roman"/>
                        </a:rPr>
                        <a:t>(RE)</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342900" lvl="0" indent="-342900" algn="just">
                        <a:spcAft>
                          <a:spcPts val="0"/>
                        </a:spcAft>
                        <a:buFont typeface="Symbol"/>
                        <a:buChar char=""/>
                      </a:pPr>
                      <a:r>
                        <a:rPr lang="it-IT" sz="1200" i="1">
                          <a:effectLst/>
                          <a:latin typeface="Trebuchet MS"/>
                          <a:ea typeface="MS Mincho"/>
                          <a:cs typeface="Times New Roman"/>
                        </a:rPr>
                        <a:t>Azioni/istruzioni operative in modo sequenziale  (es. Attivazione dell’Unità di crisi, Dichiarazione dello stato di emergenza di livello 3, ecc.)</a:t>
                      </a:r>
                      <a:endParaRPr lang="it-IT" sz="1800">
                        <a:effectLst/>
                        <a:latin typeface="Trebuchet MS"/>
                        <a:ea typeface="MS Mincho"/>
                        <a:cs typeface="Times New Roman"/>
                      </a:endParaRPr>
                    </a:p>
                    <a:p>
                      <a:pPr algn="just">
                        <a:spcAft>
                          <a:spcPts val="0"/>
                        </a:spcAft>
                      </a:pPr>
                      <a:r>
                        <a:rPr lang="it-IT" sz="1200" i="1">
                          <a:effectLst/>
                          <a:latin typeface="Trebuchet MS"/>
                          <a:ea typeface="MS Mincho"/>
                          <a:cs typeface="Times New Roman"/>
                        </a:rPr>
                        <a:t>…</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685942">
                <a:tc>
                  <a:txBody>
                    <a:bodyPr/>
                    <a:lstStyle/>
                    <a:p>
                      <a:pPr algn="l">
                        <a:spcAft>
                          <a:spcPts val="0"/>
                        </a:spcAft>
                      </a:pPr>
                      <a:r>
                        <a:rPr lang="it-IT" sz="1200">
                          <a:effectLst/>
                          <a:latin typeface="Trebuchet MS"/>
                          <a:ea typeface="MS Mincho"/>
                          <a:cs typeface="Times New Roman"/>
                        </a:rPr>
                        <a:t>Coordinatore dell’emergenza</a:t>
                      </a:r>
                      <a:endParaRPr lang="it-IT" sz="1800">
                        <a:effectLst/>
                        <a:latin typeface="Trebuchet MS"/>
                        <a:ea typeface="MS Mincho"/>
                        <a:cs typeface="Times New Roman"/>
                      </a:endParaRPr>
                    </a:p>
                    <a:p>
                      <a:pPr algn="l">
                        <a:spcAft>
                          <a:spcPts val="0"/>
                        </a:spcAft>
                      </a:pPr>
                      <a:r>
                        <a:rPr lang="it-IT" sz="1200">
                          <a:effectLst/>
                          <a:latin typeface="Trebuchet MS"/>
                          <a:ea typeface="MS Mincho"/>
                          <a:cs typeface="Times New Roman"/>
                        </a:rPr>
                        <a:t>(CE)</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spcAft>
                          <a:spcPts val="0"/>
                        </a:spcAft>
                      </a:pPr>
                      <a:r>
                        <a:rPr lang="it-IT" sz="1200" b="1" dirty="0">
                          <a:effectLst/>
                          <a:latin typeface="Trebuchet MS"/>
                          <a:ea typeface="MS Mincho"/>
                          <a:cs typeface="Times New Roman"/>
                        </a:rPr>
                        <a:t> </a:t>
                      </a:r>
                      <a:endParaRPr lang="it-IT" sz="1800" dirty="0">
                        <a:effectLst/>
                        <a:latin typeface="Trebuchet MS"/>
                        <a:ea typeface="MS Mincho"/>
                        <a:cs typeface="Times New Roman"/>
                      </a:endParaRPr>
                    </a:p>
                    <a:p>
                      <a:pPr algn="just">
                        <a:spcAft>
                          <a:spcPts val="0"/>
                        </a:spcAft>
                      </a:pPr>
                      <a:r>
                        <a:rPr lang="it-IT" sz="1200" b="1" dirty="0">
                          <a:effectLst/>
                          <a:latin typeface="Trebuchet MS"/>
                          <a:ea typeface="MS Mincho"/>
                          <a:cs typeface="Times New Roman"/>
                        </a:rPr>
                        <a:t> </a:t>
                      </a:r>
                      <a:endParaRPr lang="it-IT" sz="1800" dirty="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764300">
                <a:tc>
                  <a:txBody>
                    <a:bodyPr/>
                    <a:lstStyle/>
                    <a:p>
                      <a:pPr algn="l">
                        <a:spcAft>
                          <a:spcPts val="0"/>
                        </a:spcAft>
                      </a:pPr>
                      <a:r>
                        <a:rPr lang="it-IT" sz="1200">
                          <a:effectLst/>
                          <a:latin typeface="Trebuchet MS"/>
                          <a:ea typeface="MS Mincho"/>
                          <a:cs typeface="Times New Roman"/>
                        </a:rPr>
                        <a:t>Responsabile delle comunicazioni con le Autorità e con i Media</a:t>
                      </a:r>
                      <a:endParaRPr lang="it-IT" sz="1800">
                        <a:effectLst/>
                        <a:latin typeface="Trebuchet MS"/>
                        <a:ea typeface="MS Mincho"/>
                        <a:cs typeface="Times New Roman"/>
                      </a:endParaRPr>
                    </a:p>
                    <a:p>
                      <a:pPr algn="l">
                        <a:spcAft>
                          <a:spcPts val="0"/>
                        </a:spcAft>
                      </a:pPr>
                      <a:r>
                        <a:rPr lang="it-IT" sz="1200">
                          <a:effectLst/>
                          <a:latin typeface="Trebuchet MS"/>
                          <a:ea typeface="MS Mincho"/>
                          <a:cs typeface="Times New Roman"/>
                        </a:rPr>
                        <a:t>(RC)</a:t>
                      </a:r>
                      <a:endParaRPr lang="it-IT" sz="180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spcAft>
                          <a:spcPts val="0"/>
                        </a:spcAft>
                      </a:pPr>
                      <a:r>
                        <a:rPr lang="it-IT" sz="1200" b="1" dirty="0">
                          <a:effectLst/>
                          <a:latin typeface="Trebuchet MS"/>
                          <a:ea typeface="MS Mincho"/>
                          <a:cs typeface="Times New Roman"/>
                        </a:rPr>
                        <a:t> </a:t>
                      </a:r>
                      <a:endParaRPr lang="it-IT" sz="1800" dirty="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879546">
                <a:tc>
                  <a:txBody>
                    <a:bodyPr/>
                    <a:lstStyle/>
                    <a:p>
                      <a:pPr algn="l">
                        <a:spcAft>
                          <a:spcPts val="0"/>
                        </a:spcAft>
                      </a:pPr>
                      <a:r>
                        <a:rPr lang="it-IT" sz="1200" dirty="0">
                          <a:effectLst/>
                          <a:latin typeface="Trebuchet MS"/>
                          <a:ea typeface="MS Mincho"/>
                          <a:cs typeface="Times New Roman"/>
                        </a:rPr>
                        <a:t>Referente per le operazioni di soccorso (viene attivata solo per il livello 3)</a:t>
                      </a:r>
                      <a:endParaRPr lang="it-IT" sz="1800" dirty="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just">
                        <a:spcAft>
                          <a:spcPts val="0"/>
                        </a:spcAft>
                      </a:pPr>
                      <a:r>
                        <a:rPr lang="it-IT" sz="1200" b="1" dirty="0">
                          <a:effectLst/>
                          <a:latin typeface="Trebuchet MS"/>
                          <a:ea typeface="MS Mincho"/>
                          <a:cs typeface="Times New Roman"/>
                        </a:rPr>
                        <a:t> </a:t>
                      </a:r>
                      <a:endParaRPr lang="it-IT" sz="1800" dirty="0">
                        <a:effectLst/>
                        <a:latin typeface="Trebuchet MS"/>
                        <a:ea typeface="MS Mincho"/>
                        <a:cs typeface="Times New Roman"/>
                      </a:endParaRPr>
                    </a:p>
                    <a:p>
                      <a:pPr algn="just">
                        <a:spcAft>
                          <a:spcPts val="0"/>
                        </a:spcAft>
                      </a:pPr>
                      <a:r>
                        <a:rPr lang="it-IT" sz="1200" dirty="0">
                          <a:effectLst/>
                          <a:latin typeface="Trebuchet MS"/>
                          <a:ea typeface="MS Mincho"/>
                          <a:cs typeface="Times New Roman"/>
                        </a:rPr>
                        <a:t> </a:t>
                      </a:r>
                      <a:endParaRPr lang="it-IT" sz="1800" dirty="0">
                        <a:effectLst/>
                        <a:latin typeface="Trebuchet MS"/>
                        <a:ea typeface="MS Mincho"/>
                        <a:cs typeface="Times New Roman"/>
                      </a:endParaRPr>
                    </a:p>
                    <a:p>
                      <a:pPr algn="just">
                        <a:spcAft>
                          <a:spcPts val="0"/>
                        </a:spcAft>
                      </a:pPr>
                      <a:r>
                        <a:rPr lang="it-IT" sz="1200" dirty="0">
                          <a:effectLst/>
                          <a:latin typeface="Trebuchet MS"/>
                          <a:ea typeface="MS Mincho"/>
                          <a:cs typeface="Times New Roman"/>
                        </a:rPr>
                        <a:t> </a:t>
                      </a:r>
                      <a:endParaRPr lang="it-IT" sz="1800" dirty="0">
                        <a:effectLst/>
                        <a:latin typeface="Trebuchet MS"/>
                        <a:ea typeface="MS Mincho"/>
                        <a:cs typeface="Times New Roman"/>
                      </a:endParaRPr>
                    </a:p>
                    <a:p>
                      <a:pPr algn="just">
                        <a:spcAft>
                          <a:spcPts val="0"/>
                        </a:spcAft>
                      </a:pPr>
                      <a:r>
                        <a:rPr lang="it-IT" sz="1200" dirty="0">
                          <a:effectLst/>
                          <a:latin typeface="Trebuchet MS"/>
                          <a:ea typeface="MS Mincho"/>
                          <a:cs typeface="Times New Roman"/>
                        </a:rPr>
                        <a:t>  </a:t>
                      </a:r>
                      <a:endParaRPr lang="it-IT" sz="1800" dirty="0">
                        <a:effectLst/>
                        <a:latin typeface="Trebuchet MS"/>
                        <a:ea typeface="MS Mincho"/>
                        <a:cs typeface="Times New Roman"/>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84493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Individuazione delle informazioni da  fornire alle istituzioni preposte alla gestione delle emergenze</a:t>
            </a:r>
            <a:endParaRPr lang="it-IT" sz="2800" spc="-150" dirty="0">
              <a:solidFill>
                <a:srgbClr val="128512"/>
              </a:solidFill>
            </a:endParaRPr>
          </a:p>
        </p:txBody>
      </p:sp>
      <p:sp>
        <p:nvSpPr>
          <p:cNvPr id="8" name="Sottotitolo 2"/>
          <p:cNvSpPr txBox="1">
            <a:spLocks/>
          </p:cNvSpPr>
          <p:nvPr/>
        </p:nvSpPr>
        <p:spPr>
          <a:xfrm>
            <a:off x="462224" y="1987637"/>
            <a:ext cx="5285432" cy="394372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1500" dirty="0" smtClean="0">
              <a:solidFill>
                <a:schemeClr val="tx1">
                  <a:lumMod val="75000"/>
                  <a:lumOff val="25000"/>
                </a:schemeClr>
              </a:solidFill>
            </a:endParaRPr>
          </a:p>
          <a:p>
            <a:pPr marL="0" indent="0" algn="ctr">
              <a:buNone/>
            </a:pPr>
            <a:r>
              <a:rPr lang="it-IT" sz="1800" b="1" dirty="0" smtClean="0">
                <a:solidFill>
                  <a:schemeClr val="tx1">
                    <a:lumMod val="75000"/>
                    <a:lumOff val="25000"/>
                  </a:schemeClr>
                </a:solidFill>
              </a:rPr>
              <a:t>Informazioni scambiate</a:t>
            </a:r>
            <a:endParaRPr lang="it-IT" sz="1500"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a:p>
            <a:pPr>
              <a:buFont typeface="Wingdings" panose="05000000000000000000" pitchFamily="2" charset="2"/>
              <a:buChar char="Ø"/>
            </a:pPr>
            <a:r>
              <a:rPr lang="it-IT" sz="1500" dirty="0">
                <a:solidFill>
                  <a:schemeClr val="tx1">
                    <a:lumMod val="75000"/>
                    <a:lumOff val="25000"/>
                  </a:schemeClr>
                </a:solidFill>
              </a:rPr>
              <a:t>Conoscenza </a:t>
            </a:r>
            <a:r>
              <a:rPr lang="it-IT" sz="1500" dirty="0">
                <a:solidFill>
                  <a:schemeClr val="tx1">
                    <a:lumMod val="75000"/>
                    <a:lumOff val="25000"/>
                  </a:schemeClr>
                </a:solidFill>
              </a:rPr>
              <a:t>della </a:t>
            </a:r>
            <a:r>
              <a:rPr lang="it-IT" sz="1800" b="1" dirty="0">
                <a:solidFill>
                  <a:srgbClr val="C00000"/>
                </a:solidFill>
              </a:rPr>
              <a:t>realtà portuale</a:t>
            </a:r>
            <a:r>
              <a:rPr lang="it-IT" sz="1500" dirty="0">
                <a:solidFill>
                  <a:schemeClr val="tx1">
                    <a:lumMod val="75000"/>
                    <a:lumOff val="25000"/>
                  </a:schemeClr>
                </a:solidFill>
              </a:rPr>
              <a:t>: aziende insediate, risultanze analisi di rischio delle aziende RIR, sostanze pericolose, ecc.</a:t>
            </a:r>
          </a:p>
          <a:p>
            <a:pPr>
              <a:buFont typeface="Wingdings" panose="05000000000000000000" pitchFamily="2" charset="2"/>
              <a:buChar char="Ø"/>
            </a:pPr>
            <a:r>
              <a:rPr lang="it-IT" sz="1500" dirty="0" smtClean="0">
                <a:solidFill>
                  <a:schemeClr val="tx1">
                    <a:lumMod val="75000"/>
                    <a:lumOff val="25000"/>
                  </a:schemeClr>
                </a:solidFill>
              </a:rPr>
              <a:t>Informazioni </a:t>
            </a:r>
            <a:r>
              <a:rPr lang="it-IT" sz="1500" dirty="0">
                <a:solidFill>
                  <a:schemeClr val="tx1">
                    <a:lumMod val="75000"/>
                    <a:lumOff val="25000"/>
                  </a:schemeClr>
                </a:solidFill>
              </a:rPr>
              <a:t>relative alle </a:t>
            </a:r>
            <a:r>
              <a:rPr lang="it-IT" sz="1800" b="1" dirty="0">
                <a:solidFill>
                  <a:srgbClr val="C00000"/>
                </a:solidFill>
              </a:rPr>
              <a:t>utenze di servizio </a:t>
            </a:r>
            <a:r>
              <a:rPr lang="it-IT" sz="1500" dirty="0">
                <a:solidFill>
                  <a:schemeClr val="tx1">
                    <a:lumMod val="75000"/>
                    <a:lumOff val="25000"/>
                  </a:schemeClr>
                </a:solidFill>
              </a:rPr>
              <a:t>o a dispositivi di </a:t>
            </a:r>
            <a:r>
              <a:rPr lang="it-IT" sz="1800" b="1" dirty="0">
                <a:solidFill>
                  <a:srgbClr val="C00000"/>
                </a:solidFill>
              </a:rPr>
              <a:t>protezione antincendio</a:t>
            </a:r>
            <a:endParaRPr lang="it-IT" sz="1500" b="1" dirty="0">
              <a:solidFill>
                <a:srgbClr val="C00000"/>
              </a:solidFill>
            </a:endParaRPr>
          </a:p>
          <a:p>
            <a:pPr>
              <a:buFont typeface="Wingdings" panose="05000000000000000000" pitchFamily="2" charset="2"/>
              <a:buChar char="Ø"/>
            </a:pPr>
            <a:r>
              <a:rPr lang="it-IT" sz="1500" dirty="0" smtClean="0">
                <a:solidFill>
                  <a:schemeClr val="tx1">
                    <a:lumMod val="75000"/>
                    <a:lumOff val="25000"/>
                  </a:schemeClr>
                </a:solidFill>
              </a:rPr>
              <a:t>Nominativi </a:t>
            </a:r>
            <a:r>
              <a:rPr lang="it-IT" sz="1500" dirty="0">
                <a:solidFill>
                  <a:schemeClr val="tx1">
                    <a:lumMod val="75000"/>
                    <a:lumOff val="25000"/>
                  </a:schemeClr>
                </a:solidFill>
              </a:rPr>
              <a:t>e contatti dei </a:t>
            </a:r>
            <a:r>
              <a:rPr lang="it-IT" sz="1800" b="1" dirty="0">
                <a:solidFill>
                  <a:srgbClr val="C00000"/>
                </a:solidFill>
              </a:rPr>
              <a:t>referenti dell’Autorità portuale </a:t>
            </a:r>
            <a:r>
              <a:rPr lang="it-IT" sz="1500" dirty="0">
                <a:solidFill>
                  <a:schemeClr val="tx1">
                    <a:lumMod val="75000"/>
                    <a:lumOff val="25000"/>
                  </a:schemeClr>
                </a:solidFill>
              </a:rPr>
              <a:t>in caso di emergenza nel porto</a:t>
            </a:r>
          </a:p>
          <a:p>
            <a:pPr>
              <a:buFont typeface="Wingdings" panose="05000000000000000000" pitchFamily="2" charset="2"/>
              <a:buChar char="Ø"/>
            </a:pPr>
            <a:r>
              <a:rPr lang="it-IT" sz="1500" dirty="0" smtClean="0">
                <a:solidFill>
                  <a:schemeClr val="tx1">
                    <a:lumMod val="75000"/>
                    <a:lumOff val="25000"/>
                  </a:schemeClr>
                </a:solidFill>
              </a:rPr>
              <a:t>Nominativi </a:t>
            </a:r>
            <a:r>
              <a:rPr lang="it-IT" sz="1500" dirty="0">
                <a:solidFill>
                  <a:schemeClr val="tx1">
                    <a:lumMod val="75000"/>
                    <a:lumOff val="25000"/>
                  </a:schemeClr>
                </a:solidFill>
              </a:rPr>
              <a:t>e contatti dei </a:t>
            </a:r>
            <a:r>
              <a:rPr lang="it-IT" sz="1800" b="1" dirty="0">
                <a:solidFill>
                  <a:srgbClr val="C00000"/>
                </a:solidFill>
              </a:rPr>
              <a:t>referenti delle imprese </a:t>
            </a:r>
            <a:r>
              <a:rPr lang="it-IT" sz="1500" dirty="0">
                <a:solidFill>
                  <a:schemeClr val="tx1">
                    <a:lumMod val="75000"/>
                    <a:lumOff val="25000"/>
                  </a:schemeClr>
                </a:solidFill>
              </a:rPr>
              <a:t>insediate nel porto</a:t>
            </a:r>
          </a:p>
          <a:p>
            <a:pPr>
              <a:buFont typeface="Wingdings" panose="05000000000000000000" pitchFamily="2" charset="2"/>
              <a:buChar char="Ø"/>
            </a:pPr>
            <a:r>
              <a:rPr lang="it-IT" sz="1500" dirty="0" smtClean="0">
                <a:solidFill>
                  <a:schemeClr val="tx1">
                    <a:lumMod val="75000"/>
                    <a:lumOff val="25000"/>
                  </a:schemeClr>
                </a:solidFill>
              </a:rPr>
              <a:t>Nominativi </a:t>
            </a:r>
            <a:r>
              <a:rPr lang="it-IT" sz="1500" dirty="0">
                <a:solidFill>
                  <a:schemeClr val="tx1">
                    <a:lumMod val="75000"/>
                    <a:lumOff val="25000"/>
                  </a:schemeClr>
                </a:solidFill>
              </a:rPr>
              <a:t>e contatti dei </a:t>
            </a:r>
            <a:r>
              <a:rPr lang="it-IT" sz="1800" b="1" dirty="0">
                <a:solidFill>
                  <a:srgbClr val="C00000"/>
                </a:solidFill>
              </a:rPr>
              <a:t>referenti degli Enti da contattare </a:t>
            </a:r>
            <a:r>
              <a:rPr lang="it-IT" sz="1500" dirty="0">
                <a:solidFill>
                  <a:schemeClr val="tx1">
                    <a:lumMod val="75000"/>
                    <a:lumOff val="25000"/>
                  </a:schemeClr>
                </a:solidFill>
              </a:rPr>
              <a:t>o attivare</a:t>
            </a:r>
          </a:p>
          <a:p>
            <a:pPr>
              <a:buFont typeface="Wingdings" panose="05000000000000000000" pitchFamily="2" charset="2"/>
              <a:buChar char="Ø"/>
            </a:pPr>
            <a:r>
              <a:rPr lang="it-IT" sz="1500" dirty="0" smtClean="0">
                <a:solidFill>
                  <a:schemeClr val="tx1">
                    <a:lumMod val="75000"/>
                    <a:lumOff val="25000"/>
                  </a:schemeClr>
                </a:solidFill>
              </a:rPr>
              <a:t>Tipologia </a:t>
            </a:r>
            <a:r>
              <a:rPr lang="it-IT" sz="1500" dirty="0">
                <a:solidFill>
                  <a:schemeClr val="tx1">
                    <a:lumMod val="75000"/>
                    <a:lumOff val="25000"/>
                  </a:schemeClr>
                </a:solidFill>
              </a:rPr>
              <a:t>di </a:t>
            </a:r>
            <a:r>
              <a:rPr lang="it-IT" sz="1800" b="1" dirty="0">
                <a:solidFill>
                  <a:srgbClr val="C00000"/>
                </a:solidFill>
              </a:rPr>
              <a:t>convenzioni</a:t>
            </a:r>
            <a:r>
              <a:rPr lang="it-IT" sz="1800" dirty="0">
                <a:solidFill>
                  <a:srgbClr val="C00000"/>
                </a:solidFill>
              </a:rPr>
              <a:t> </a:t>
            </a:r>
            <a:r>
              <a:rPr lang="it-IT" sz="1500" dirty="0">
                <a:solidFill>
                  <a:schemeClr val="tx1">
                    <a:lumMod val="75000"/>
                    <a:lumOff val="25000"/>
                  </a:schemeClr>
                </a:solidFill>
              </a:rPr>
              <a:t>attivate</a:t>
            </a:r>
          </a:p>
          <a:p>
            <a:pPr>
              <a:buFont typeface="Wingdings" panose="05000000000000000000" pitchFamily="2" charset="2"/>
              <a:buChar char="Ø"/>
            </a:pPr>
            <a:r>
              <a:rPr lang="it-IT" sz="1500" dirty="0" smtClean="0">
                <a:solidFill>
                  <a:schemeClr val="tx1">
                    <a:lumMod val="75000"/>
                    <a:lumOff val="25000"/>
                  </a:schemeClr>
                </a:solidFill>
              </a:rPr>
              <a:t>Database </a:t>
            </a:r>
            <a:r>
              <a:rPr lang="it-IT" sz="1800" b="1" dirty="0">
                <a:solidFill>
                  <a:srgbClr val="C00000"/>
                </a:solidFill>
              </a:rPr>
              <a:t>mezzi e risorse </a:t>
            </a:r>
            <a:r>
              <a:rPr lang="it-IT" sz="1500" dirty="0">
                <a:solidFill>
                  <a:schemeClr val="tx1">
                    <a:lumMod val="75000"/>
                    <a:lumOff val="25000"/>
                  </a:schemeClr>
                </a:solidFill>
              </a:rPr>
              <a:t>in dotazione ai diversi Enti</a:t>
            </a:r>
          </a:p>
          <a:p>
            <a:pPr>
              <a:buFont typeface="Wingdings" panose="05000000000000000000" pitchFamily="2" charset="2"/>
              <a:buChar char="Ø"/>
            </a:pPr>
            <a:r>
              <a:rPr lang="it-IT" sz="1500" dirty="0" smtClean="0">
                <a:solidFill>
                  <a:schemeClr val="tx1">
                    <a:lumMod val="75000"/>
                    <a:lumOff val="25000"/>
                  </a:schemeClr>
                </a:solidFill>
              </a:rPr>
              <a:t>Modalità </a:t>
            </a:r>
            <a:r>
              <a:rPr lang="it-IT" sz="1500" dirty="0">
                <a:solidFill>
                  <a:schemeClr val="tx1">
                    <a:lumMod val="75000"/>
                    <a:lumOff val="25000"/>
                  </a:schemeClr>
                </a:solidFill>
              </a:rPr>
              <a:t>di </a:t>
            </a:r>
            <a:r>
              <a:rPr lang="it-IT" sz="1800" b="1" dirty="0">
                <a:solidFill>
                  <a:srgbClr val="C00000"/>
                </a:solidFill>
              </a:rPr>
              <a:t>segnalazione degli allarmi</a:t>
            </a:r>
            <a:r>
              <a:rPr lang="it-IT" sz="1500" b="1" dirty="0">
                <a:solidFill>
                  <a:srgbClr val="C00000"/>
                </a:solidFill>
              </a:rPr>
              <a:t>, </a:t>
            </a:r>
            <a:r>
              <a:rPr lang="it-IT" sz="1500" dirty="0">
                <a:solidFill>
                  <a:schemeClr val="tx1">
                    <a:lumMod val="75000"/>
                    <a:lumOff val="25000"/>
                  </a:schemeClr>
                </a:solidFill>
              </a:rPr>
              <a:t>anche eventualmente in funzione della tipologia/livello di emergenza</a:t>
            </a:r>
            <a:r>
              <a:rPr lang="it-IT" sz="1500" dirty="0" smtClean="0">
                <a:solidFill>
                  <a:schemeClr val="tx1">
                    <a:lumMod val="75000"/>
                    <a:lumOff val="25000"/>
                  </a:schemeClr>
                </a:solidFill>
              </a:rPr>
              <a:t>.</a:t>
            </a:r>
            <a:endParaRPr lang="it-IT" sz="1500"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sp>
        <p:nvSpPr>
          <p:cNvPr id="2" name="Rettangolo 1"/>
          <p:cNvSpPr/>
          <p:nvPr/>
        </p:nvSpPr>
        <p:spPr>
          <a:xfrm>
            <a:off x="5921828" y="1987636"/>
            <a:ext cx="2717300" cy="276998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a:endParaRPr lang="it-IT" sz="1400" dirty="0">
              <a:solidFill>
                <a:schemeClr val="tx1">
                  <a:lumMod val="75000"/>
                  <a:lumOff val="25000"/>
                </a:schemeClr>
              </a:solidFill>
            </a:endParaRPr>
          </a:p>
          <a:p>
            <a:pPr lvl="0" algn="ctr"/>
            <a:r>
              <a:rPr lang="it-IT" sz="1700" b="1" dirty="0" smtClean="0">
                <a:solidFill>
                  <a:schemeClr val="tx1">
                    <a:lumMod val="75000"/>
                    <a:lumOff val="25000"/>
                  </a:schemeClr>
                </a:solidFill>
              </a:rPr>
              <a:t>Attori </a:t>
            </a:r>
            <a:r>
              <a:rPr lang="it-IT" sz="1700" b="1" dirty="0">
                <a:solidFill>
                  <a:schemeClr val="tx1">
                    <a:lumMod val="75000"/>
                    <a:lumOff val="25000"/>
                  </a:schemeClr>
                </a:solidFill>
              </a:rPr>
              <a:t>coinvolti </a:t>
            </a:r>
            <a:endParaRPr lang="it-IT" sz="1700" b="1" dirty="0" smtClean="0">
              <a:solidFill>
                <a:schemeClr val="tx1">
                  <a:lumMod val="75000"/>
                  <a:lumOff val="25000"/>
                </a:schemeClr>
              </a:solidFill>
            </a:endParaRPr>
          </a:p>
          <a:p>
            <a:pPr lvl="0" algn="ctr"/>
            <a:endParaRPr lang="it-IT" sz="1700" b="1" dirty="0">
              <a:solidFill>
                <a:schemeClr val="tx1">
                  <a:lumMod val="75000"/>
                  <a:lumOff val="25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Autorità </a:t>
            </a:r>
            <a:r>
              <a:rPr lang="it-IT" b="1" dirty="0">
                <a:solidFill>
                  <a:schemeClr val="accent6">
                    <a:lumMod val="50000"/>
                  </a:schemeClr>
                </a:solidFill>
              </a:rPr>
              <a:t>portuale</a:t>
            </a:r>
          </a:p>
          <a:p>
            <a:pPr marL="285750" lvl="0" indent="-285750">
              <a:buFont typeface="Wingdings" panose="05000000000000000000" pitchFamily="2" charset="2"/>
              <a:buChar char="q"/>
            </a:pPr>
            <a:r>
              <a:rPr lang="it-IT" b="1" dirty="0">
                <a:solidFill>
                  <a:schemeClr val="accent6">
                    <a:lumMod val="50000"/>
                  </a:schemeClr>
                </a:solidFill>
              </a:rPr>
              <a:t>Capitaneria di Porto</a:t>
            </a:r>
          </a:p>
          <a:p>
            <a:pPr marL="285750" lvl="0" indent="-285750">
              <a:buFont typeface="Wingdings" panose="05000000000000000000" pitchFamily="2" charset="2"/>
              <a:buChar char="q"/>
            </a:pPr>
            <a:r>
              <a:rPr lang="it-IT" b="1" dirty="0">
                <a:solidFill>
                  <a:schemeClr val="accent6">
                    <a:lumMod val="50000"/>
                  </a:schemeClr>
                </a:solidFill>
              </a:rPr>
              <a:t>Aziende concessionarie</a:t>
            </a:r>
          </a:p>
          <a:p>
            <a:pPr marL="285750" lvl="0" indent="-285750">
              <a:buFont typeface="Wingdings" panose="05000000000000000000" pitchFamily="2" charset="2"/>
              <a:buChar char="q"/>
            </a:pPr>
            <a:r>
              <a:rPr lang="it-IT" b="1" dirty="0">
                <a:solidFill>
                  <a:schemeClr val="accent6">
                    <a:lumMod val="50000"/>
                  </a:schemeClr>
                </a:solidFill>
              </a:rPr>
              <a:t>Prefettura </a:t>
            </a:r>
          </a:p>
          <a:p>
            <a:pPr marL="285750" lvl="0" indent="-285750">
              <a:buFont typeface="Wingdings" panose="05000000000000000000" pitchFamily="2" charset="2"/>
              <a:buChar char="q"/>
            </a:pPr>
            <a:r>
              <a:rPr lang="it-IT" b="1" dirty="0">
                <a:solidFill>
                  <a:schemeClr val="accent6">
                    <a:lumMod val="50000"/>
                  </a:schemeClr>
                </a:solidFill>
              </a:rPr>
              <a:t>Comando Regionale dei Vigili del Fuoco</a:t>
            </a:r>
          </a:p>
          <a:p>
            <a:pPr marL="285750" lvl="0" indent="-285750">
              <a:buFont typeface="Wingdings" panose="05000000000000000000" pitchFamily="2" charset="2"/>
              <a:buChar char="q"/>
            </a:pPr>
            <a:r>
              <a:rPr lang="it-IT" b="1" dirty="0">
                <a:solidFill>
                  <a:schemeClr val="accent6">
                    <a:lumMod val="50000"/>
                  </a:schemeClr>
                </a:solidFill>
              </a:rPr>
              <a:t>ARPA</a:t>
            </a:r>
          </a:p>
        </p:txBody>
      </p:sp>
      <p:sp>
        <p:nvSpPr>
          <p:cNvPr id="3" name="Rettangolo 2"/>
          <p:cNvSpPr/>
          <p:nvPr/>
        </p:nvSpPr>
        <p:spPr>
          <a:xfrm>
            <a:off x="2997017" y="1580531"/>
            <a:ext cx="3107317"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it-IT" sz="2400" b="1" dirty="0">
                <a:solidFill>
                  <a:schemeClr val="tx1">
                    <a:lumMod val="75000"/>
                    <a:lumOff val="25000"/>
                  </a:schemeClr>
                </a:solidFill>
              </a:rPr>
              <a:t>T</a:t>
            </a:r>
            <a:r>
              <a:rPr lang="it-IT" sz="2400" b="1" dirty="0" smtClean="0">
                <a:solidFill>
                  <a:schemeClr val="tx1">
                    <a:lumMod val="75000"/>
                    <a:lumOff val="25000"/>
                  </a:schemeClr>
                </a:solidFill>
              </a:rPr>
              <a:t>empo </a:t>
            </a:r>
            <a:r>
              <a:rPr lang="it-IT" sz="2400" b="1" dirty="0">
                <a:solidFill>
                  <a:schemeClr val="tx1">
                    <a:lumMod val="75000"/>
                    <a:lumOff val="25000"/>
                  </a:schemeClr>
                </a:solidFill>
              </a:rPr>
              <a:t>di pace</a:t>
            </a:r>
            <a:endParaRPr lang="it-IT" sz="2400" dirty="0"/>
          </a:p>
        </p:txBody>
      </p:sp>
    </p:spTree>
    <p:extLst>
      <p:ext uri="{BB962C8B-B14F-4D97-AF65-F5344CB8AC3E}">
        <p14:creationId xmlns:p14="http://schemas.microsoft.com/office/powerpoint/2010/main" val="3964236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Individuazione delle informazioni da  fornire alle istituzioni preposte alla gestione delle emergenze</a:t>
            </a:r>
            <a:endParaRPr lang="it-IT" sz="2800" spc="-150" dirty="0">
              <a:solidFill>
                <a:srgbClr val="128512"/>
              </a:solidFill>
            </a:endParaRPr>
          </a:p>
        </p:txBody>
      </p:sp>
      <p:sp>
        <p:nvSpPr>
          <p:cNvPr id="8" name="Sottotitolo 2"/>
          <p:cNvSpPr txBox="1">
            <a:spLocks/>
          </p:cNvSpPr>
          <p:nvPr/>
        </p:nvSpPr>
        <p:spPr>
          <a:xfrm>
            <a:off x="462224" y="1949553"/>
            <a:ext cx="5387033" cy="470898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600" dirty="0" smtClean="0">
              <a:solidFill>
                <a:schemeClr val="tx1">
                  <a:lumMod val="75000"/>
                  <a:lumOff val="25000"/>
                </a:schemeClr>
              </a:solidFill>
            </a:endParaRPr>
          </a:p>
          <a:p>
            <a:pPr marL="0" indent="0" algn="ctr">
              <a:buNone/>
            </a:pPr>
            <a:r>
              <a:rPr lang="it-IT" sz="1600" b="1" dirty="0" smtClean="0">
                <a:solidFill>
                  <a:schemeClr val="tx1">
                    <a:lumMod val="75000"/>
                    <a:lumOff val="25000"/>
                  </a:schemeClr>
                </a:solidFill>
              </a:rPr>
              <a:t>Informazioni scambiate</a:t>
            </a:r>
            <a:endParaRPr lang="it-IT" sz="1400" dirty="0" smtClean="0">
              <a:solidFill>
                <a:schemeClr val="tx1">
                  <a:lumMod val="75000"/>
                  <a:lumOff val="25000"/>
                </a:schemeClr>
              </a:solidFill>
            </a:endParaRPr>
          </a:p>
          <a:p>
            <a:pPr lvl="0">
              <a:buFont typeface="Wingdings" panose="05000000000000000000" pitchFamily="2" charset="2"/>
              <a:buChar char="Ø"/>
            </a:pPr>
            <a:r>
              <a:rPr lang="it-IT" sz="1600" b="1" dirty="0" smtClean="0">
                <a:solidFill>
                  <a:srgbClr val="C00000"/>
                </a:solidFill>
              </a:rPr>
              <a:t>Dati sull’evento</a:t>
            </a:r>
            <a:r>
              <a:rPr lang="it-IT" sz="1600" dirty="0" smtClean="0">
                <a:solidFill>
                  <a:srgbClr val="C00000"/>
                </a:solidFill>
              </a:rPr>
              <a:t> </a:t>
            </a:r>
            <a:r>
              <a:rPr lang="it-IT" sz="1600" dirty="0" smtClean="0"/>
              <a:t>incidentale verificatosi (Data, orario, localizzazione); </a:t>
            </a:r>
          </a:p>
          <a:p>
            <a:pPr lvl="0">
              <a:buFont typeface="Wingdings" panose="05000000000000000000" pitchFamily="2" charset="2"/>
              <a:buChar char="Ø"/>
            </a:pPr>
            <a:r>
              <a:rPr lang="it-IT" sz="1600" b="1" dirty="0" smtClean="0">
                <a:solidFill>
                  <a:srgbClr val="C00000"/>
                </a:solidFill>
              </a:rPr>
              <a:t>Nome/tipologia di attività </a:t>
            </a:r>
            <a:r>
              <a:rPr lang="it-IT" sz="1600" dirty="0" smtClean="0"/>
              <a:t>dell’impresa o dati identificativi della nave </a:t>
            </a:r>
          </a:p>
          <a:p>
            <a:pPr lvl="0">
              <a:buFont typeface="Wingdings" panose="05000000000000000000" pitchFamily="2" charset="2"/>
              <a:buChar char="Ø"/>
            </a:pPr>
            <a:r>
              <a:rPr lang="it-IT" sz="1600" b="1" dirty="0" smtClean="0">
                <a:solidFill>
                  <a:srgbClr val="C00000"/>
                </a:solidFill>
              </a:rPr>
              <a:t>Tipologia di emergenza in atto </a:t>
            </a:r>
            <a:r>
              <a:rPr lang="it-IT" sz="1600" dirty="0" smtClean="0"/>
              <a:t>(Descrizione scenario in corso, quantitativo di sostanza pericolosa rilasciata, tipologia e natura della sostanza pericolosa, ecc.) </a:t>
            </a:r>
          </a:p>
          <a:p>
            <a:pPr lvl="0">
              <a:buFont typeface="Wingdings" panose="05000000000000000000" pitchFamily="2" charset="2"/>
              <a:buChar char="Ø"/>
            </a:pPr>
            <a:r>
              <a:rPr lang="it-IT" sz="1600" b="1" dirty="0" smtClean="0">
                <a:solidFill>
                  <a:srgbClr val="C00000"/>
                </a:solidFill>
              </a:rPr>
              <a:t>Livello 1-2-3 </a:t>
            </a:r>
            <a:r>
              <a:rPr lang="it-IT" sz="1600" dirty="0" smtClean="0"/>
              <a:t>di gravità così come definiti </a:t>
            </a:r>
          </a:p>
          <a:p>
            <a:pPr lvl="0">
              <a:buFont typeface="Wingdings" panose="05000000000000000000" pitchFamily="2" charset="2"/>
              <a:buChar char="Ø"/>
            </a:pPr>
            <a:r>
              <a:rPr lang="it-IT" sz="1600" b="1" dirty="0" smtClean="0">
                <a:solidFill>
                  <a:srgbClr val="C00000"/>
                </a:solidFill>
              </a:rPr>
              <a:t>Presenza di feriti e/o vittime </a:t>
            </a:r>
          </a:p>
          <a:p>
            <a:pPr lvl="0">
              <a:buFont typeface="Wingdings" panose="05000000000000000000" pitchFamily="2" charset="2"/>
              <a:buChar char="Ø"/>
            </a:pPr>
            <a:r>
              <a:rPr lang="it-IT" sz="1600" dirty="0" smtClean="0"/>
              <a:t>Informazioni presunte </a:t>
            </a:r>
            <a:r>
              <a:rPr lang="it-IT" sz="1600" b="1" dirty="0" smtClean="0"/>
              <a:t>sull’</a:t>
            </a:r>
            <a:r>
              <a:rPr lang="it-IT" sz="1600" b="1" dirty="0" smtClean="0">
                <a:solidFill>
                  <a:srgbClr val="C00000"/>
                </a:solidFill>
              </a:rPr>
              <a:t>evoluzione dello scenario</a:t>
            </a:r>
            <a:r>
              <a:rPr lang="it-IT" sz="1600" dirty="0" smtClean="0">
                <a:solidFill>
                  <a:srgbClr val="C00000"/>
                </a:solidFill>
              </a:rPr>
              <a:t> </a:t>
            </a:r>
            <a:r>
              <a:rPr lang="it-IT" sz="1600" dirty="0" smtClean="0"/>
              <a:t>(Dati meteorologici, condizioni del mare, potenziale durata)</a:t>
            </a:r>
          </a:p>
          <a:p>
            <a:pPr lvl="0">
              <a:buFont typeface="Wingdings" panose="05000000000000000000" pitchFamily="2" charset="2"/>
              <a:buChar char="Ø"/>
            </a:pPr>
            <a:r>
              <a:rPr lang="it-IT" sz="1600" b="1" dirty="0" smtClean="0">
                <a:solidFill>
                  <a:srgbClr val="C00000"/>
                </a:solidFill>
              </a:rPr>
              <a:t>eventuali bersagli vulnerabili</a:t>
            </a:r>
            <a:r>
              <a:rPr lang="it-IT" sz="1600" dirty="0" smtClean="0"/>
              <a:t> sia ambientali che antropici minacciati dall’evento in corso</a:t>
            </a:r>
          </a:p>
          <a:p>
            <a:pPr lvl="0">
              <a:buFont typeface="Wingdings" panose="05000000000000000000" pitchFamily="2" charset="2"/>
              <a:buChar char="Ø"/>
            </a:pPr>
            <a:r>
              <a:rPr lang="it-IT" sz="1600" dirty="0" smtClean="0"/>
              <a:t>Tipologia di </a:t>
            </a:r>
            <a:r>
              <a:rPr lang="it-IT" sz="1600" b="1" dirty="0" smtClean="0">
                <a:solidFill>
                  <a:srgbClr val="C00000"/>
                </a:solidFill>
              </a:rPr>
              <a:t>mezzi necessari </a:t>
            </a:r>
            <a:r>
              <a:rPr lang="it-IT" sz="1600" dirty="0" smtClean="0"/>
              <a:t>e loro effettiva </a:t>
            </a:r>
            <a:r>
              <a:rPr lang="it-IT" sz="1600" b="1" dirty="0" smtClean="0">
                <a:solidFill>
                  <a:srgbClr val="C00000"/>
                </a:solidFill>
              </a:rPr>
              <a:t>disponibilità</a:t>
            </a:r>
          </a:p>
        </p:txBody>
      </p:sp>
      <p:sp>
        <p:nvSpPr>
          <p:cNvPr id="2" name="Rettangolo 1"/>
          <p:cNvSpPr/>
          <p:nvPr/>
        </p:nvSpPr>
        <p:spPr>
          <a:xfrm>
            <a:off x="5979887" y="1949552"/>
            <a:ext cx="2659242" cy="470898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a:endParaRPr lang="it-IT" sz="600" dirty="0">
              <a:solidFill>
                <a:schemeClr val="tx1">
                  <a:lumMod val="75000"/>
                  <a:lumOff val="25000"/>
                </a:schemeClr>
              </a:solidFill>
            </a:endParaRPr>
          </a:p>
          <a:p>
            <a:pPr lvl="0" algn="ctr"/>
            <a:r>
              <a:rPr lang="it-IT" sz="1700" b="1" dirty="0" smtClean="0">
                <a:solidFill>
                  <a:schemeClr val="tx1">
                    <a:lumMod val="75000"/>
                    <a:lumOff val="25000"/>
                  </a:schemeClr>
                </a:solidFill>
              </a:rPr>
              <a:t>Attori </a:t>
            </a:r>
            <a:r>
              <a:rPr lang="it-IT" sz="1700" b="1" dirty="0">
                <a:solidFill>
                  <a:schemeClr val="tx1">
                    <a:lumMod val="75000"/>
                    <a:lumOff val="25000"/>
                  </a:schemeClr>
                </a:solidFill>
              </a:rPr>
              <a:t>coinvolti </a:t>
            </a:r>
            <a:endParaRPr lang="it-IT" sz="1700" b="1" dirty="0" smtClean="0">
              <a:solidFill>
                <a:schemeClr val="tx1">
                  <a:lumMod val="75000"/>
                  <a:lumOff val="25000"/>
                </a:schemeClr>
              </a:solidFill>
            </a:endParaRPr>
          </a:p>
          <a:p>
            <a:pPr lvl="0" algn="ctr"/>
            <a:endParaRPr lang="it-IT" sz="1700" b="1" dirty="0">
              <a:solidFill>
                <a:schemeClr val="tx1">
                  <a:lumMod val="75000"/>
                  <a:lumOff val="25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Autorità </a:t>
            </a:r>
            <a:r>
              <a:rPr lang="it-IT" b="1" dirty="0">
                <a:solidFill>
                  <a:schemeClr val="accent6">
                    <a:lumMod val="50000"/>
                  </a:schemeClr>
                </a:solidFill>
              </a:rPr>
              <a:t>portuale</a:t>
            </a:r>
          </a:p>
          <a:p>
            <a:pPr marL="285750" lvl="0" indent="-285750">
              <a:buFont typeface="Wingdings" panose="05000000000000000000" pitchFamily="2" charset="2"/>
              <a:buChar char="q"/>
            </a:pPr>
            <a:r>
              <a:rPr lang="it-IT" b="1" dirty="0" smtClean="0">
                <a:solidFill>
                  <a:schemeClr val="accent6">
                    <a:lumMod val="50000"/>
                  </a:schemeClr>
                </a:solidFill>
              </a:rPr>
              <a:t>Capitaneria </a:t>
            </a:r>
            <a:r>
              <a:rPr lang="it-IT" b="1" dirty="0">
                <a:solidFill>
                  <a:schemeClr val="accent6">
                    <a:lumMod val="50000"/>
                  </a:schemeClr>
                </a:solidFill>
              </a:rPr>
              <a:t>di Porto</a:t>
            </a:r>
          </a:p>
          <a:p>
            <a:pPr marL="285750" lvl="0" indent="-285750">
              <a:buFont typeface="Wingdings" panose="05000000000000000000" pitchFamily="2" charset="2"/>
              <a:buChar char="q"/>
            </a:pPr>
            <a:r>
              <a:rPr lang="it-IT" b="1" dirty="0" smtClean="0">
                <a:solidFill>
                  <a:schemeClr val="accent6">
                    <a:lumMod val="50000"/>
                  </a:schemeClr>
                </a:solidFill>
              </a:rPr>
              <a:t>Aziende </a:t>
            </a:r>
            <a:r>
              <a:rPr lang="it-IT" b="1" dirty="0">
                <a:solidFill>
                  <a:schemeClr val="accent6">
                    <a:lumMod val="50000"/>
                  </a:schemeClr>
                </a:solidFill>
              </a:rPr>
              <a:t>concessionarie</a:t>
            </a:r>
          </a:p>
          <a:p>
            <a:pPr marL="285750" lvl="0" indent="-285750">
              <a:buFont typeface="Wingdings" panose="05000000000000000000" pitchFamily="2" charset="2"/>
              <a:buChar char="q"/>
            </a:pPr>
            <a:r>
              <a:rPr lang="it-IT" b="1" dirty="0" smtClean="0">
                <a:solidFill>
                  <a:schemeClr val="accent6">
                    <a:lumMod val="50000"/>
                  </a:schemeClr>
                </a:solidFill>
              </a:rPr>
              <a:t>Prefettura </a:t>
            </a:r>
            <a:endParaRPr lang="it-IT" b="1" dirty="0">
              <a:solidFill>
                <a:schemeClr val="accent6">
                  <a:lumMod val="50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ARPA</a:t>
            </a:r>
            <a:endParaRPr lang="it-IT" b="1" dirty="0">
              <a:solidFill>
                <a:schemeClr val="accent6">
                  <a:lumMod val="50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MATTM</a:t>
            </a:r>
            <a:endParaRPr lang="it-IT" b="1" dirty="0">
              <a:solidFill>
                <a:schemeClr val="accent6">
                  <a:lumMod val="50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USL</a:t>
            </a:r>
            <a:endParaRPr lang="it-IT" b="1" dirty="0">
              <a:solidFill>
                <a:schemeClr val="accent6">
                  <a:lumMod val="50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Questura</a:t>
            </a:r>
            <a:endParaRPr lang="it-IT" b="1" dirty="0">
              <a:solidFill>
                <a:schemeClr val="accent6">
                  <a:lumMod val="50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Sindaco</a:t>
            </a:r>
            <a:endParaRPr lang="it-IT" b="1" dirty="0">
              <a:solidFill>
                <a:schemeClr val="accent6">
                  <a:lumMod val="50000"/>
                </a:schemeClr>
              </a:solidFill>
            </a:endParaRPr>
          </a:p>
          <a:p>
            <a:pPr marL="285750" lvl="0" indent="-285750">
              <a:buFont typeface="Wingdings" panose="05000000000000000000" pitchFamily="2" charset="2"/>
              <a:buChar char="q"/>
            </a:pPr>
            <a:r>
              <a:rPr lang="it-IT" b="1" dirty="0" smtClean="0">
                <a:solidFill>
                  <a:schemeClr val="accent6">
                    <a:lumMod val="50000"/>
                  </a:schemeClr>
                </a:solidFill>
              </a:rPr>
              <a:t>Enti </a:t>
            </a:r>
            <a:r>
              <a:rPr lang="it-IT" b="1" dirty="0">
                <a:solidFill>
                  <a:schemeClr val="accent6">
                    <a:lumMod val="50000"/>
                  </a:schemeClr>
                </a:solidFill>
              </a:rPr>
              <a:t>Gestori dei servizi e dei trasporti</a:t>
            </a:r>
          </a:p>
          <a:p>
            <a:pPr marL="285750" lvl="0" indent="-285750">
              <a:buFont typeface="Wingdings" panose="05000000000000000000" pitchFamily="2" charset="2"/>
              <a:buChar char="q"/>
            </a:pPr>
            <a:r>
              <a:rPr lang="it-IT" b="1" dirty="0" smtClean="0">
                <a:solidFill>
                  <a:schemeClr val="accent6">
                    <a:lumMod val="50000"/>
                  </a:schemeClr>
                </a:solidFill>
              </a:rPr>
              <a:t>Forze </a:t>
            </a:r>
            <a:r>
              <a:rPr lang="it-IT" b="1" dirty="0">
                <a:solidFill>
                  <a:schemeClr val="accent6">
                    <a:lumMod val="50000"/>
                  </a:schemeClr>
                </a:solidFill>
              </a:rPr>
              <a:t>dell’Ordine</a:t>
            </a:r>
          </a:p>
          <a:p>
            <a:pPr marL="285750" lvl="0" indent="-285750">
              <a:buFont typeface="Wingdings" panose="05000000000000000000" pitchFamily="2" charset="2"/>
              <a:buChar char="q"/>
            </a:pPr>
            <a:r>
              <a:rPr lang="it-IT" b="1" dirty="0" smtClean="0">
                <a:solidFill>
                  <a:schemeClr val="accent6">
                    <a:lumMod val="50000"/>
                  </a:schemeClr>
                </a:solidFill>
              </a:rPr>
              <a:t>VVF</a:t>
            </a:r>
          </a:p>
        </p:txBody>
      </p:sp>
      <p:sp>
        <p:nvSpPr>
          <p:cNvPr id="3" name="Rettangolo 2"/>
          <p:cNvSpPr/>
          <p:nvPr/>
        </p:nvSpPr>
        <p:spPr>
          <a:xfrm>
            <a:off x="2997017" y="1566016"/>
            <a:ext cx="31073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it-IT" sz="2400" b="1" dirty="0" smtClean="0">
                <a:solidFill>
                  <a:schemeClr val="bg1"/>
                </a:solidFill>
              </a:rPr>
              <a:t>Emergenza</a:t>
            </a:r>
            <a:endParaRPr lang="it-IT" sz="2400" dirty="0">
              <a:solidFill>
                <a:schemeClr val="bg1"/>
              </a:solidFill>
            </a:endParaRPr>
          </a:p>
        </p:txBody>
      </p:sp>
    </p:spTree>
    <p:extLst>
      <p:ext uri="{BB962C8B-B14F-4D97-AF65-F5344CB8AC3E}">
        <p14:creationId xmlns:p14="http://schemas.microsoft.com/office/powerpoint/2010/main" val="1059376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smtClean="0">
                <a:solidFill>
                  <a:schemeClr val="tx2"/>
                </a:solidFill>
              </a:rPr>
              <a:t>Sommario</a:t>
            </a:r>
            <a:endParaRPr lang="it-IT" sz="2800" spc="-150" dirty="0">
              <a:solidFill>
                <a:srgbClr val="12851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endParaRPr lang="it-IT" sz="1500" dirty="0" smtClean="0">
              <a:solidFill>
                <a:schemeClr val="tx1">
                  <a:lumMod val="75000"/>
                  <a:lumOff val="25000"/>
                </a:schemeClr>
              </a:solidFill>
            </a:endParaRPr>
          </a:p>
          <a:p>
            <a:pPr>
              <a:buFont typeface="+mj-lt"/>
              <a:buAutoNum type="arabicPeriod"/>
            </a:pPr>
            <a:endParaRPr lang="it-IT" sz="1500" dirty="0" smtClean="0">
              <a:solidFill>
                <a:schemeClr val="tx1">
                  <a:lumMod val="75000"/>
                  <a:lumOff val="25000"/>
                </a:schemeClr>
              </a:solidFill>
            </a:endParaRPr>
          </a:p>
          <a:p>
            <a:pPr>
              <a:buFont typeface="+mj-lt"/>
              <a:buAutoNum type="arabicPeriod"/>
            </a:pPr>
            <a:r>
              <a:rPr lang="it-IT" sz="2000" dirty="0" smtClean="0">
                <a:solidFill>
                  <a:schemeClr val="tx1">
                    <a:lumMod val="75000"/>
                    <a:lumOff val="25000"/>
                  </a:schemeClr>
                </a:solidFill>
              </a:rPr>
              <a:t>Modalità di lavoro </a:t>
            </a:r>
          </a:p>
          <a:p>
            <a:pPr>
              <a:buFont typeface="+mj-lt"/>
              <a:buAutoNum type="arabicPeriod"/>
            </a:pPr>
            <a:r>
              <a:rPr lang="it-IT" sz="2000" dirty="0" smtClean="0">
                <a:solidFill>
                  <a:schemeClr val="tx1">
                    <a:lumMod val="75000"/>
                    <a:lumOff val="25000"/>
                  </a:schemeClr>
                </a:solidFill>
              </a:rPr>
              <a:t>Scopo </a:t>
            </a:r>
            <a:r>
              <a:rPr lang="it-IT" sz="2000" dirty="0">
                <a:solidFill>
                  <a:schemeClr val="tx1">
                    <a:lumMod val="75000"/>
                    <a:lumOff val="25000"/>
                  </a:schemeClr>
                </a:solidFill>
              </a:rPr>
              <a:t>del piano di emergenza portuale</a:t>
            </a:r>
          </a:p>
          <a:p>
            <a:pPr>
              <a:buFont typeface="+mj-lt"/>
              <a:buAutoNum type="arabicPeriod"/>
            </a:pPr>
            <a:r>
              <a:rPr lang="it-IT" sz="2000" dirty="0">
                <a:solidFill>
                  <a:schemeClr val="tx1">
                    <a:lumMod val="75000"/>
                    <a:lumOff val="25000"/>
                  </a:schemeClr>
                </a:solidFill>
              </a:rPr>
              <a:t>Il contesto normativo </a:t>
            </a:r>
          </a:p>
          <a:p>
            <a:pPr>
              <a:buFont typeface="+mj-lt"/>
              <a:buAutoNum type="arabicPeriod"/>
            </a:pPr>
            <a:r>
              <a:rPr lang="it-IT" sz="2000" dirty="0">
                <a:solidFill>
                  <a:schemeClr val="tx1">
                    <a:lumMod val="75000"/>
                    <a:lumOff val="25000"/>
                  </a:schemeClr>
                </a:solidFill>
              </a:rPr>
              <a:t>Gli strumenti per la raccolta dati</a:t>
            </a:r>
          </a:p>
          <a:p>
            <a:pPr>
              <a:buFont typeface="+mj-lt"/>
              <a:buAutoNum type="arabicPeriod"/>
            </a:pPr>
            <a:r>
              <a:rPr lang="it-IT" sz="2000" dirty="0">
                <a:solidFill>
                  <a:schemeClr val="tx1">
                    <a:lumMod val="75000"/>
                    <a:lumOff val="25000"/>
                  </a:schemeClr>
                </a:solidFill>
              </a:rPr>
              <a:t>Gli scenari emergenziali </a:t>
            </a:r>
          </a:p>
          <a:p>
            <a:pPr>
              <a:buFont typeface="+mj-lt"/>
              <a:buAutoNum type="arabicPeriod"/>
            </a:pPr>
            <a:r>
              <a:rPr lang="it-IT" sz="2000" dirty="0">
                <a:solidFill>
                  <a:schemeClr val="tx1">
                    <a:lumMod val="75000"/>
                    <a:lumOff val="25000"/>
                  </a:schemeClr>
                </a:solidFill>
              </a:rPr>
              <a:t>La catena di comando ed il sistema di allertamento</a:t>
            </a:r>
          </a:p>
          <a:p>
            <a:pPr>
              <a:buFont typeface="+mj-lt"/>
              <a:buAutoNum type="arabicPeriod"/>
            </a:pPr>
            <a:r>
              <a:rPr lang="it-IT" sz="2000" dirty="0">
                <a:solidFill>
                  <a:schemeClr val="tx1">
                    <a:lumMod val="75000"/>
                    <a:lumOff val="25000"/>
                  </a:schemeClr>
                </a:solidFill>
              </a:rPr>
              <a:t>Le procedure operative per la gestione dell’emergenza</a:t>
            </a:r>
          </a:p>
          <a:p>
            <a:pPr>
              <a:buFont typeface="+mj-lt"/>
              <a:buAutoNum type="arabicPeriod"/>
            </a:pPr>
            <a:r>
              <a:rPr lang="it-IT" sz="2000" dirty="0">
                <a:solidFill>
                  <a:schemeClr val="tx1">
                    <a:lumMod val="75000"/>
                    <a:lumOff val="25000"/>
                  </a:schemeClr>
                </a:solidFill>
              </a:rPr>
              <a:t>Le informazioni </a:t>
            </a:r>
            <a:r>
              <a:rPr lang="it-IT" sz="2000" dirty="0" smtClean="0">
                <a:solidFill>
                  <a:schemeClr val="tx1">
                    <a:lumMod val="75000"/>
                    <a:lumOff val="25000"/>
                  </a:schemeClr>
                </a:solidFill>
              </a:rPr>
              <a:t>da </a:t>
            </a:r>
            <a:r>
              <a:rPr lang="it-IT" sz="2000" dirty="0">
                <a:solidFill>
                  <a:schemeClr val="tx1">
                    <a:lumMod val="75000"/>
                    <a:lumOff val="25000"/>
                  </a:schemeClr>
                </a:solidFill>
              </a:rPr>
              <a:t>fornire alle istituzioni preposte alla gestione delle emergenze</a:t>
            </a:r>
          </a:p>
          <a:p>
            <a:pPr marL="0" indent="0">
              <a:buNone/>
            </a:pPr>
            <a:endParaRPr lang="it-IT" sz="1500" dirty="0">
              <a:solidFill>
                <a:schemeClr val="tx1">
                  <a:lumMod val="75000"/>
                  <a:lumOff val="25000"/>
                </a:schemeClr>
              </a:solidFill>
            </a:endParaRPr>
          </a:p>
        </p:txBody>
      </p:sp>
    </p:spTree>
    <p:extLst>
      <p:ext uri="{BB962C8B-B14F-4D97-AF65-F5344CB8AC3E}">
        <p14:creationId xmlns:p14="http://schemas.microsoft.com/office/powerpoint/2010/main" val="2011518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Individuazione delle informazioni da  fornire alle istituzioni preposte alla gestione delle emergenze</a:t>
            </a:r>
            <a:endParaRPr lang="it-IT" sz="2800" spc="-150" dirty="0">
              <a:solidFill>
                <a:srgbClr val="128512"/>
              </a:solidFill>
            </a:endParaRPr>
          </a:p>
        </p:txBody>
      </p:sp>
      <p:sp>
        <p:nvSpPr>
          <p:cNvPr id="3" name="Rettangolo 2"/>
          <p:cNvSpPr/>
          <p:nvPr/>
        </p:nvSpPr>
        <p:spPr>
          <a:xfrm>
            <a:off x="2997017" y="1577287"/>
            <a:ext cx="31073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it-IT" sz="2400" b="1" dirty="0" smtClean="0">
                <a:solidFill>
                  <a:schemeClr val="bg1"/>
                </a:solidFill>
              </a:rPr>
              <a:t>Emergenza</a:t>
            </a:r>
            <a:endParaRPr lang="it-IT" sz="2400" dirty="0">
              <a:solidFill>
                <a:schemeClr val="bg1"/>
              </a:solidFill>
            </a:endParaRPr>
          </a:p>
        </p:txBody>
      </p:sp>
      <p:sp>
        <p:nvSpPr>
          <p:cNvPr id="6" name="Rettangolo 5"/>
          <p:cNvSpPr/>
          <p:nvPr/>
        </p:nvSpPr>
        <p:spPr>
          <a:xfrm>
            <a:off x="2124948" y="2212649"/>
            <a:ext cx="4851456" cy="400110"/>
          </a:xfrm>
          <a:prstGeom prst="rect">
            <a:avLst/>
          </a:prstGeom>
        </p:spPr>
        <p:txBody>
          <a:bodyPr wrap="none">
            <a:spAutoFit/>
          </a:bodyPr>
          <a:lstStyle/>
          <a:p>
            <a:pPr algn="ctr"/>
            <a:r>
              <a:rPr lang="x-none" sz="2000" b="1" i="1">
                <a:solidFill>
                  <a:schemeClr val="tx1">
                    <a:lumMod val="75000"/>
                    <a:lumOff val="25000"/>
                  </a:schemeClr>
                </a:solidFill>
              </a:rPr>
              <a:t>Comunicazioni con i media e la popolazione </a:t>
            </a:r>
            <a:endParaRPr lang="it-IT" sz="2000" b="1" i="1" dirty="0">
              <a:solidFill>
                <a:schemeClr val="tx1">
                  <a:lumMod val="75000"/>
                  <a:lumOff val="25000"/>
                </a:schemeClr>
              </a:solidFill>
            </a:endParaRPr>
          </a:p>
        </p:txBody>
      </p:sp>
      <p:sp>
        <p:nvSpPr>
          <p:cNvPr id="9" name="Rettangolo 8"/>
          <p:cNvSpPr/>
          <p:nvPr/>
        </p:nvSpPr>
        <p:spPr>
          <a:xfrm>
            <a:off x="823503" y="2950364"/>
            <a:ext cx="4347028"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it-IT" b="1" dirty="0">
                <a:solidFill>
                  <a:schemeClr val="tx1">
                    <a:lumMod val="75000"/>
                    <a:lumOff val="25000"/>
                  </a:schemeClr>
                </a:solidFill>
              </a:rPr>
              <a:t>Informazioni</a:t>
            </a:r>
            <a:endParaRPr lang="it-IT" dirty="0" smtClean="0">
              <a:solidFill>
                <a:schemeClr val="tx1">
                  <a:lumMod val="75000"/>
                  <a:lumOff val="25000"/>
                </a:schemeClr>
              </a:solidFill>
            </a:endParaRPr>
          </a:p>
          <a:p>
            <a:pPr marL="285750" lvl="0" indent="-285750">
              <a:buFont typeface="Wingdings" panose="05000000000000000000" pitchFamily="2" charset="2"/>
              <a:buChar char="ü"/>
            </a:pPr>
            <a:r>
              <a:rPr lang="it-IT" dirty="0" smtClean="0">
                <a:solidFill>
                  <a:schemeClr val="tx1">
                    <a:lumMod val="75000"/>
                    <a:lumOff val="25000"/>
                  </a:schemeClr>
                </a:solidFill>
              </a:rPr>
              <a:t>Dati sull’evento </a:t>
            </a:r>
            <a:endParaRPr lang="it-IT" dirty="0">
              <a:solidFill>
                <a:schemeClr val="tx1">
                  <a:lumMod val="75000"/>
                  <a:lumOff val="25000"/>
                </a:schemeClr>
              </a:solidFill>
            </a:endParaRPr>
          </a:p>
          <a:p>
            <a:pPr marL="285750" lvl="0" indent="-285750">
              <a:buFont typeface="Wingdings" panose="05000000000000000000" pitchFamily="2" charset="2"/>
              <a:buChar char="ü"/>
            </a:pPr>
            <a:r>
              <a:rPr lang="it-IT" dirty="0">
                <a:solidFill>
                  <a:schemeClr val="tx1">
                    <a:lumMod val="75000"/>
                    <a:lumOff val="25000"/>
                  </a:schemeClr>
                </a:solidFill>
              </a:rPr>
              <a:t>Conseguenze accertate o possibili</a:t>
            </a:r>
          </a:p>
          <a:p>
            <a:pPr marL="285750" lvl="0" indent="-285750">
              <a:buFont typeface="Wingdings" panose="05000000000000000000" pitchFamily="2" charset="2"/>
              <a:buChar char="ü"/>
            </a:pPr>
            <a:r>
              <a:rPr lang="it-IT" dirty="0">
                <a:solidFill>
                  <a:schemeClr val="tx1">
                    <a:lumMod val="75000"/>
                    <a:lumOff val="25000"/>
                  </a:schemeClr>
                </a:solidFill>
              </a:rPr>
              <a:t>Modalità operative di gestione dell’evento incidentale</a:t>
            </a:r>
          </a:p>
          <a:p>
            <a:pPr marL="285750" lvl="0" indent="-285750">
              <a:buFont typeface="Wingdings" panose="05000000000000000000" pitchFamily="2" charset="2"/>
              <a:buChar char="ü"/>
            </a:pPr>
            <a:r>
              <a:rPr lang="it-IT" dirty="0">
                <a:solidFill>
                  <a:schemeClr val="tx1">
                    <a:lumMod val="75000"/>
                    <a:lumOff val="25000"/>
                  </a:schemeClr>
                </a:solidFill>
              </a:rPr>
              <a:t>Eventuali misure di sicurezza da attuare o comportamenti da adottare che riguardano la popolazione.</a:t>
            </a:r>
          </a:p>
        </p:txBody>
      </p:sp>
      <p:sp>
        <p:nvSpPr>
          <p:cNvPr id="10" name="Rettangolo 9"/>
          <p:cNvSpPr/>
          <p:nvPr/>
        </p:nvSpPr>
        <p:spPr>
          <a:xfrm>
            <a:off x="6035343" y="3781360"/>
            <a:ext cx="227132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b="1" dirty="0"/>
              <a:t>Responsabile delle comunicazioni</a:t>
            </a:r>
            <a:r>
              <a:rPr lang="it-IT" dirty="0"/>
              <a:t> </a:t>
            </a:r>
            <a:endParaRPr lang="it-IT" dirty="0"/>
          </a:p>
        </p:txBody>
      </p:sp>
      <p:sp>
        <p:nvSpPr>
          <p:cNvPr id="11" name="Freccia a destra 10"/>
          <p:cNvSpPr/>
          <p:nvPr/>
        </p:nvSpPr>
        <p:spPr>
          <a:xfrm rot="10800000">
            <a:off x="5332455" y="3933307"/>
            <a:ext cx="516334" cy="391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1689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Individuazione delle informazioni da  fornire alle istituzioni preposte alla gestione delle emergenze</a:t>
            </a:r>
            <a:endParaRPr lang="it-IT" sz="2800" spc="-150" dirty="0">
              <a:solidFill>
                <a:srgbClr val="128512"/>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l="29974" t="24889" r="12303" b="14984"/>
          <a:stretch>
            <a:fillRect/>
          </a:stretch>
        </p:blipFill>
        <p:spPr bwMode="auto">
          <a:xfrm>
            <a:off x="1742889" y="1798319"/>
            <a:ext cx="5457144" cy="42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30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Individuazione delle informazioni da  fornire alle istituzioni preposte alla gestione delle emergenze</a:t>
            </a:r>
            <a:endParaRPr lang="it-IT" sz="2800" spc="-150" dirty="0">
              <a:solidFill>
                <a:srgbClr val="12851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1500" dirty="0" smtClean="0">
              <a:solidFill>
                <a:schemeClr val="tx1">
                  <a:lumMod val="75000"/>
                  <a:lumOff val="25000"/>
                </a:schemeClr>
              </a:solidFill>
            </a:endParaRPr>
          </a:p>
          <a:p>
            <a:pPr marL="0" indent="0">
              <a:buNone/>
            </a:pPr>
            <a:r>
              <a:rPr lang="it-IT" sz="1500" dirty="0" smtClean="0">
                <a:solidFill>
                  <a:schemeClr val="tx1">
                    <a:lumMod val="75000"/>
                    <a:lumOff val="25000"/>
                  </a:schemeClr>
                </a:solidFill>
              </a:rPr>
              <a:t>Per ogni tipologia di comunicazione individuata, la linea guida suggerisce:</a:t>
            </a:r>
          </a:p>
          <a:p>
            <a:pPr marL="0" indent="0">
              <a:buNone/>
            </a:pPr>
            <a:endParaRPr lang="it-IT" sz="1500" dirty="0">
              <a:solidFill>
                <a:schemeClr val="tx1">
                  <a:lumMod val="75000"/>
                  <a:lumOff val="25000"/>
                </a:schemeClr>
              </a:solidFill>
            </a:endParaRPr>
          </a:p>
          <a:p>
            <a:pPr>
              <a:buFont typeface="+mj-lt"/>
              <a:buAutoNum type="arabicPeriod"/>
            </a:pPr>
            <a:r>
              <a:rPr lang="it-IT" sz="1800" b="1" dirty="0" smtClean="0">
                <a:solidFill>
                  <a:schemeClr val="tx1">
                    <a:lumMod val="75000"/>
                    <a:lumOff val="25000"/>
                  </a:schemeClr>
                </a:solidFill>
              </a:rPr>
              <a:t>Mezzi di comunicazione (necessari, opportuni, ecc.)</a:t>
            </a:r>
          </a:p>
          <a:p>
            <a:pPr>
              <a:buFont typeface="+mj-lt"/>
              <a:buAutoNum type="arabicPeriod"/>
            </a:pPr>
            <a:r>
              <a:rPr lang="it-IT" sz="1800" b="1" dirty="0" smtClean="0">
                <a:solidFill>
                  <a:schemeClr val="tx1">
                    <a:lumMod val="75000"/>
                    <a:lumOff val="25000"/>
                  </a:schemeClr>
                </a:solidFill>
              </a:rPr>
              <a:t>Modalità di esposizione delle informazioni </a:t>
            </a:r>
          </a:p>
          <a:p>
            <a:pPr>
              <a:buFont typeface="+mj-lt"/>
              <a:buAutoNum type="arabicPeriod"/>
            </a:pPr>
            <a:r>
              <a:rPr lang="it-IT" sz="1800" b="1" dirty="0" smtClean="0">
                <a:solidFill>
                  <a:schemeClr val="tx1">
                    <a:lumMod val="75000"/>
                    <a:lumOff val="25000"/>
                  </a:schemeClr>
                </a:solidFill>
              </a:rPr>
              <a:t>Modulistica / facsimile </a:t>
            </a:r>
          </a:p>
          <a:p>
            <a:pPr marL="0" indent="0">
              <a:buNone/>
            </a:pPr>
            <a:endParaRPr lang="it-IT" sz="1500" dirty="0">
              <a:solidFill>
                <a:schemeClr val="tx1">
                  <a:lumMod val="75000"/>
                  <a:lumOff val="25000"/>
                </a:schemeClr>
              </a:solidFill>
            </a:endParaRPr>
          </a:p>
        </p:txBody>
      </p:sp>
    </p:spTree>
    <p:extLst>
      <p:ext uri="{BB962C8B-B14F-4D97-AF65-F5344CB8AC3E}">
        <p14:creationId xmlns:p14="http://schemas.microsoft.com/office/powerpoint/2010/main" val="3587130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smtClean="0">
                <a:solidFill>
                  <a:schemeClr val="tx2"/>
                </a:solidFill>
              </a:rPr>
              <a:t>Conclusioni</a:t>
            </a:r>
            <a:endParaRPr lang="it-IT" sz="2800" spc="-150" dirty="0">
              <a:solidFill>
                <a:srgbClr val="12851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1600" dirty="0" smtClean="0">
              <a:solidFill>
                <a:schemeClr val="tx1">
                  <a:lumMod val="75000"/>
                  <a:lumOff val="25000"/>
                </a:schemeClr>
              </a:solidFill>
            </a:endParaRPr>
          </a:p>
          <a:p>
            <a:pPr marL="0" indent="0" algn="just">
              <a:buNone/>
            </a:pPr>
            <a:r>
              <a:rPr lang="it-IT" sz="1600" dirty="0" smtClean="0">
                <a:solidFill>
                  <a:schemeClr val="tx1">
                    <a:lumMod val="75000"/>
                    <a:lumOff val="25000"/>
                  </a:schemeClr>
                </a:solidFill>
              </a:rPr>
              <a:t>Come </a:t>
            </a:r>
            <a:r>
              <a:rPr lang="it-IT" sz="1600" dirty="0">
                <a:solidFill>
                  <a:schemeClr val="tx1">
                    <a:lumMod val="75000"/>
                    <a:lumOff val="25000"/>
                  </a:schemeClr>
                </a:solidFill>
              </a:rPr>
              <a:t>espressamente sottolineato nelle stesse linee guida, nel processo di elaborazione di un Piano di Emergenza, è sempre di estrema importanza prevedere </a:t>
            </a:r>
            <a:r>
              <a:rPr lang="it-IT" sz="1600" b="1" dirty="0">
                <a:solidFill>
                  <a:srgbClr val="C00000"/>
                </a:solidFill>
              </a:rPr>
              <a:t>il coinvolgimento e/o la consultazione</a:t>
            </a:r>
            <a:r>
              <a:rPr lang="it-IT" sz="1600" dirty="0">
                <a:solidFill>
                  <a:schemeClr val="tx1">
                    <a:lumMod val="75000"/>
                    <a:lumOff val="25000"/>
                  </a:schemeClr>
                </a:solidFill>
              </a:rPr>
              <a:t> di tutti gli attori coinvolti nella gestione di una eventuale crisi.  </a:t>
            </a:r>
          </a:p>
          <a:p>
            <a:pPr marL="0" indent="0">
              <a:buNone/>
            </a:pPr>
            <a:endParaRPr lang="it-IT" sz="1500"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a:p>
            <a:pPr marL="0" indent="0" algn="just">
              <a:buNone/>
            </a:pPr>
            <a:r>
              <a:rPr lang="it-IT" sz="1800" i="1" dirty="0" smtClean="0">
                <a:solidFill>
                  <a:schemeClr val="tx1">
                    <a:lumMod val="75000"/>
                    <a:lumOff val="25000"/>
                  </a:schemeClr>
                </a:solidFill>
              </a:rPr>
              <a:t>Grazie al concreto contributo di tutti i Partner del progetto SAFEPORT, e dell’Autorità Portuale di Ravenna </a:t>
            </a:r>
            <a:r>
              <a:rPr lang="it-IT" sz="1800" i="1" dirty="0">
                <a:solidFill>
                  <a:schemeClr val="tx1">
                    <a:lumMod val="75000"/>
                    <a:lumOff val="25000"/>
                  </a:schemeClr>
                </a:solidFill>
              </a:rPr>
              <a:t>in </a:t>
            </a:r>
            <a:r>
              <a:rPr lang="it-IT" sz="1800" i="1" dirty="0" smtClean="0">
                <a:solidFill>
                  <a:schemeClr val="tx1">
                    <a:lumMod val="75000"/>
                    <a:lumOff val="25000"/>
                  </a:schemeClr>
                </a:solidFill>
              </a:rPr>
              <a:t>particolare, è stato possibile realizzare una Linea Guida che può concretamente supportare le Autorità Portuali nella elaborazione di un Piano di Emergenza Portuale in grado di tener conto delle peculiarità del contesto portuale in cui si opera. </a:t>
            </a:r>
          </a:p>
          <a:p>
            <a:pPr marL="0" indent="0" algn="just">
              <a:buNone/>
            </a:pPr>
            <a:endParaRPr lang="it-IT" sz="1600" dirty="0" smtClean="0">
              <a:solidFill>
                <a:schemeClr val="tx1">
                  <a:lumMod val="75000"/>
                  <a:lumOff val="25000"/>
                </a:schemeClr>
              </a:solidFill>
            </a:endParaRPr>
          </a:p>
          <a:p>
            <a:pPr algn="just">
              <a:buFontTx/>
              <a:buChar char="-"/>
            </a:pPr>
            <a:endParaRPr lang="it-IT" sz="1600" b="1"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spTree>
    <p:extLst>
      <p:ext uri="{BB962C8B-B14F-4D97-AF65-F5344CB8AC3E}">
        <p14:creationId xmlns:p14="http://schemas.microsoft.com/office/powerpoint/2010/main" val="392121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5706173" y="193645"/>
            <a:ext cx="3253230" cy="6470710"/>
          </a:xfrm>
          <a:prstGeom prst="rect">
            <a:avLst/>
          </a:prstGeom>
        </p:spPr>
      </p:pic>
      <p:sp>
        <p:nvSpPr>
          <p:cNvPr id="3" name="Sottotitolo 2"/>
          <p:cNvSpPr>
            <a:spLocks noGrp="1"/>
          </p:cNvSpPr>
          <p:nvPr>
            <p:ph type="subTitle" idx="1"/>
          </p:nvPr>
        </p:nvSpPr>
        <p:spPr>
          <a:xfrm>
            <a:off x="560274" y="1250071"/>
            <a:ext cx="5368974" cy="2043246"/>
          </a:xfrm>
        </p:spPr>
        <p:txBody>
          <a:bodyPr>
            <a:noAutofit/>
          </a:bodyPr>
          <a:lstStyle/>
          <a:p>
            <a:pPr algn="l">
              <a:lnSpc>
                <a:spcPct val="130000"/>
              </a:lnSpc>
            </a:pPr>
            <a:r>
              <a:rPr lang="it-IT" sz="1600" dirty="0" smtClean="0">
                <a:solidFill>
                  <a:schemeClr val="tx1">
                    <a:lumMod val="75000"/>
                    <a:lumOff val="25000"/>
                  </a:schemeClr>
                </a:solidFill>
              </a:rPr>
              <a:t>Grazie a tutti per l’attenzione</a:t>
            </a:r>
            <a:endParaRPr lang="it-IT" sz="1600" dirty="0">
              <a:solidFill>
                <a:schemeClr val="tx1">
                  <a:lumMod val="75000"/>
                  <a:lumOff val="25000"/>
                </a:schemeClr>
              </a:solidFill>
            </a:endParaRPr>
          </a:p>
          <a:p>
            <a:pPr algn="l">
              <a:lnSpc>
                <a:spcPct val="130000"/>
              </a:lnSpc>
            </a:pPr>
            <a:r>
              <a:rPr lang="it-IT" sz="1600" dirty="0" smtClean="0">
                <a:solidFill>
                  <a:schemeClr val="tx1">
                    <a:lumMod val="75000"/>
                    <a:lumOff val="25000"/>
                  </a:schemeClr>
                </a:solidFill>
              </a:rPr>
              <a:t>Ing. Marco Buldrini </a:t>
            </a:r>
            <a:endParaRPr lang="it-IT" sz="1600" dirty="0">
              <a:solidFill>
                <a:schemeClr val="tx1">
                  <a:lumMod val="75000"/>
                  <a:lumOff val="25000"/>
                </a:schemeClr>
              </a:solidFill>
            </a:endParaRPr>
          </a:p>
        </p:txBody>
      </p:sp>
      <p:pic>
        <p:nvPicPr>
          <p:cNvPr id="7" name="Immagine 6" descr="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91" y="5780701"/>
            <a:ext cx="3533981" cy="808398"/>
          </a:xfrm>
          <a:prstGeom prst="rect">
            <a:avLst/>
          </a:prstGeom>
        </p:spPr>
      </p:pic>
      <p:pic>
        <p:nvPicPr>
          <p:cNvPr id="1026" name="Picture 2" descr="NIER Ingegneria - L'onore di essere utili"/>
          <p:cNvPicPr>
            <a:picLocks noChangeAspect="1" noChangeArrowheads="1"/>
          </p:cNvPicPr>
          <p:nvPr/>
        </p:nvPicPr>
        <p:blipFill rotWithShape="1">
          <a:blip r:embed="rId4">
            <a:extLst>
              <a:ext uri="{28A0092B-C50C-407E-A947-70E740481C1C}">
                <a14:useLocalDpi xmlns:a14="http://schemas.microsoft.com/office/drawing/2010/main" val="0"/>
              </a:ext>
            </a:extLst>
          </a:blip>
          <a:srcRect l="17392" t="3349" r="65501" b="81544"/>
          <a:stretch/>
        </p:blipFill>
        <p:spPr bwMode="auto">
          <a:xfrm>
            <a:off x="644327" y="2029767"/>
            <a:ext cx="1260709" cy="64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36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Modalità di lavoro </a:t>
            </a:r>
            <a:endParaRPr lang="it-IT" sz="2800" spc="-150" dirty="0">
              <a:solidFill>
                <a:srgbClr val="128512"/>
              </a:solidFill>
            </a:endParaRPr>
          </a:p>
        </p:txBody>
      </p:sp>
      <p:grpSp>
        <p:nvGrpSpPr>
          <p:cNvPr id="18" name="Gruppo 17"/>
          <p:cNvGrpSpPr/>
          <p:nvPr/>
        </p:nvGrpSpPr>
        <p:grpSpPr>
          <a:xfrm>
            <a:off x="861636" y="1502535"/>
            <a:ext cx="7198701" cy="4723790"/>
            <a:chOff x="1138239" y="1557675"/>
            <a:chExt cx="7198701" cy="4723790"/>
          </a:xfrm>
        </p:grpSpPr>
        <p:sp>
          <p:nvSpPr>
            <p:cNvPr id="2" name="Rettangolo arrotondato 1"/>
            <p:cNvSpPr/>
            <p:nvPr/>
          </p:nvSpPr>
          <p:spPr>
            <a:xfrm>
              <a:off x="1138239" y="3018972"/>
              <a:ext cx="2106805" cy="812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Studio delle condizioni in essere (Italia – Slovenia)</a:t>
              </a:r>
              <a:endParaRPr lang="it-IT" dirty="0"/>
            </a:p>
          </p:txBody>
        </p:sp>
        <p:sp>
          <p:nvSpPr>
            <p:cNvPr id="9" name="Rettangolo arrotondato 8"/>
            <p:cNvSpPr/>
            <p:nvPr/>
          </p:nvSpPr>
          <p:spPr>
            <a:xfrm>
              <a:off x="1138239" y="4042231"/>
              <a:ext cx="2106805" cy="812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Studio delle Best </a:t>
              </a:r>
              <a:r>
                <a:rPr lang="it-IT" dirty="0" err="1" smtClean="0"/>
                <a:t>Practics</a:t>
              </a:r>
              <a:r>
                <a:rPr lang="it-IT" dirty="0" smtClean="0"/>
                <a:t> Nazionali ed Internazionali</a:t>
              </a:r>
              <a:endParaRPr lang="it-IT" dirty="0"/>
            </a:p>
          </p:txBody>
        </p:sp>
        <p:sp>
          <p:nvSpPr>
            <p:cNvPr id="3" name="Freccia a destra 2"/>
            <p:cNvSpPr/>
            <p:nvPr/>
          </p:nvSpPr>
          <p:spPr>
            <a:xfrm>
              <a:off x="3286869" y="3566885"/>
              <a:ext cx="351780" cy="740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3709487" y="3302000"/>
              <a:ext cx="1590084" cy="1270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dirty="0" smtClean="0"/>
                <a:t>Elaborazione di una proposta </a:t>
              </a:r>
              <a:endParaRPr lang="it-IT" dirty="0"/>
            </a:p>
          </p:txBody>
        </p:sp>
        <p:sp>
          <p:nvSpPr>
            <p:cNvPr id="10" name="Freccia a destra 9"/>
            <p:cNvSpPr/>
            <p:nvPr/>
          </p:nvSpPr>
          <p:spPr>
            <a:xfrm>
              <a:off x="5428860" y="3563254"/>
              <a:ext cx="409766" cy="740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5951873" y="3302000"/>
              <a:ext cx="1537380" cy="1211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smtClean="0"/>
                <a:t>Condivisione con </a:t>
              </a:r>
              <a:r>
                <a:rPr lang="it-IT" dirty="0" err="1" smtClean="0"/>
                <a:t>GdL</a:t>
              </a:r>
              <a:r>
                <a:rPr lang="it-IT" dirty="0" smtClean="0"/>
                <a:t> </a:t>
              </a:r>
              <a:endParaRPr lang="it-IT" dirty="0"/>
            </a:p>
          </p:txBody>
        </p:sp>
        <p:sp>
          <p:nvSpPr>
            <p:cNvPr id="13" name="Rettangolo arrotondato 12"/>
            <p:cNvSpPr/>
            <p:nvPr/>
          </p:nvSpPr>
          <p:spPr>
            <a:xfrm>
              <a:off x="2772228" y="5011465"/>
              <a:ext cx="4151085" cy="1270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dirty="0" smtClean="0"/>
                <a:t>Stesura del documento condiviso </a:t>
              </a:r>
              <a:endParaRPr lang="it-IT" dirty="0"/>
            </a:p>
          </p:txBody>
        </p:sp>
        <p:sp>
          <p:nvSpPr>
            <p:cNvPr id="14" name="Rettangolo arrotondato 13"/>
            <p:cNvSpPr/>
            <p:nvPr/>
          </p:nvSpPr>
          <p:spPr>
            <a:xfrm>
              <a:off x="3674068" y="1557675"/>
              <a:ext cx="1660922" cy="1270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dirty="0" smtClean="0"/>
                <a:t>Presentazione dell’attività al </a:t>
              </a:r>
              <a:r>
                <a:rPr lang="it-IT" dirty="0" err="1" smtClean="0"/>
                <a:t>GdL</a:t>
              </a:r>
              <a:endParaRPr lang="it-IT" dirty="0"/>
            </a:p>
          </p:txBody>
        </p:sp>
        <p:sp>
          <p:nvSpPr>
            <p:cNvPr id="15" name="Freccia curva 14"/>
            <p:cNvSpPr/>
            <p:nvPr/>
          </p:nvSpPr>
          <p:spPr>
            <a:xfrm rot="16200000" flipH="1">
              <a:off x="2252205" y="1617119"/>
              <a:ext cx="801668" cy="1619443"/>
            </a:xfrm>
            <a:prstGeom prst="bentArrow">
              <a:avLst>
                <a:gd name="adj1" fmla="val 39135"/>
                <a:gd name="adj2" fmla="val 46968"/>
                <a:gd name="adj3" fmla="val 25000"/>
                <a:gd name="adj4" fmla="val 41940"/>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6" name="Freccia a inversione 15"/>
            <p:cNvSpPr/>
            <p:nvPr/>
          </p:nvSpPr>
          <p:spPr>
            <a:xfrm rot="5400000">
              <a:off x="6970839" y="4454609"/>
              <a:ext cx="1988938" cy="743264"/>
            </a:xfrm>
            <a:prstGeom prst="uturnArrow">
              <a:avLst>
                <a:gd name="adj1" fmla="val 42146"/>
                <a:gd name="adj2" fmla="val 25000"/>
                <a:gd name="adj3" fmla="val 0"/>
                <a:gd name="adj4" fmla="val 62813"/>
                <a:gd name="adj5"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7" name="Freccia a destra 16"/>
            <p:cNvSpPr/>
            <p:nvPr/>
          </p:nvSpPr>
          <p:spPr>
            <a:xfrm rot="10800000">
              <a:off x="7108397" y="5276350"/>
              <a:ext cx="409766" cy="740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929389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Scopo del piano di emergenza </a:t>
            </a:r>
            <a:r>
              <a:rPr lang="it-IT" sz="2000" dirty="0" smtClean="0">
                <a:solidFill>
                  <a:schemeClr val="tx2"/>
                </a:solidFill>
              </a:rPr>
              <a:t>portuale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500" dirty="0" smtClean="0">
                <a:solidFill>
                  <a:schemeClr val="tx1">
                    <a:lumMod val="75000"/>
                    <a:lumOff val="25000"/>
                  </a:schemeClr>
                </a:solidFill>
              </a:rPr>
              <a:t>Fornire </a:t>
            </a:r>
            <a:r>
              <a:rPr lang="it-IT" sz="1500" dirty="0">
                <a:solidFill>
                  <a:schemeClr val="tx1">
                    <a:lumMod val="75000"/>
                    <a:lumOff val="25000"/>
                  </a:schemeClr>
                </a:solidFill>
              </a:rPr>
              <a:t>alle </a:t>
            </a:r>
            <a:r>
              <a:rPr lang="it-IT" sz="1500" dirty="0" smtClean="0">
                <a:solidFill>
                  <a:schemeClr val="tx1">
                    <a:lumMod val="75000"/>
                    <a:lumOff val="25000"/>
                  </a:schemeClr>
                </a:solidFill>
              </a:rPr>
              <a:t>Autorità Portuali </a:t>
            </a:r>
            <a:r>
              <a:rPr lang="it-IT" sz="1500" dirty="0">
                <a:solidFill>
                  <a:schemeClr val="tx1">
                    <a:lumMod val="75000"/>
                    <a:lumOff val="25000"/>
                  </a:schemeClr>
                </a:solidFill>
              </a:rPr>
              <a:t>un quadro di </a:t>
            </a:r>
            <a:r>
              <a:rPr lang="it-IT" sz="1500" dirty="0">
                <a:solidFill>
                  <a:srgbClr val="C00000"/>
                </a:solidFill>
              </a:rPr>
              <a:t>riferimento metodologico omogeneo </a:t>
            </a:r>
            <a:r>
              <a:rPr lang="it-IT" sz="1500" dirty="0">
                <a:solidFill>
                  <a:schemeClr val="tx1">
                    <a:lumMod val="75000"/>
                    <a:lumOff val="25000"/>
                  </a:schemeClr>
                </a:solidFill>
              </a:rPr>
              <a:t>per l’elaborazione dei Piani di Emergenza sui rischi d’incidente rilevante per le aree portuali</a:t>
            </a:r>
            <a:r>
              <a:rPr lang="it-IT" sz="1500" dirty="0" smtClean="0">
                <a:solidFill>
                  <a:schemeClr val="tx1">
                    <a:lumMod val="75000"/>
                    <a:lumOff val="25000"/>
                  </a:schemeClr>
                </a:solidFill>
              </a:rPr>
              <a:t>.</a:t>
            </a:r>
          </a:p>
          <a:p>
            <a:pPr marL="0" indent="0">
              <a:buNone/>
            </a:pPr>
            <a:endParaRPr lang="it-IT" sz="1500" dirty="0">
              <a:solidFill>
                <a:schemeClr val="tx1">
                  <a:lumMod val="75000"/>
                  <a:lumOff val="25000"/>
                </a:schemeClr>
              </a:solidFill>
            </a:endParaRPr>
          </a:p>
          <a:p>
            <a:pPr marL="0" indent="0">
              <a:buNone/>
            </a:pPr>
            <a:endParaRPr lang="it-IT" sz="1500" dirty="0" smtClean="0">
              <a:solidFill>
                <a:schemeClr val="tx1">
                  <a:lumMod val="75000"/>
                  <a:lumOff val="25000"/>
                </a:schemeClr>
              </a:solidFill>
            </a:endParaRPr>
          </a:p>
          <a:p>
            <a:pPr marL="0" indent="0">
              <a:buNone/>
            </a:pPr>
            <a:endParaRPr lang="it-IT" sz="1500"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sp>
        <p:nvSpPr>
          <p:cNvPr id="2" name="Rettangolo 1"/>
          <p:cNvSpPr/>
          <p:nvPr/>
        </p:nvSpPr>
        <p:spPr>
          <a:xfrm>
            <a:off x="1254784" y="2138993"/>
            <a:ext cx="7074044" cy="1600438"/>
          </a:xfrm>
          <a:prstGeom prst="rect">
            <a:avLst/>
          </a:prstGeom>
          <a:solidFill>
            <a:schemeClr val="accent1">
              <a:lumMod val="20000"/>
              <a:lumOff val="80000"/>
            </a:schemeClr>
          </a:solidFill>
        </p:spPr>
        <p:txBody>
          <a:bodyPr wrap="square">
            <a:spAutoFit/>
          </a:bodyPr>
          <a:lstStyle/>
          <a:p>
            <a:r>
              <a:rPr lang="it-IT" sz="1400" dirty="0">
                <a:solidFill>
                  <a:schemeClr val="tx1">
                    <a:lumMod val="75000"/>
                    <a:lumOff val="25000"/>
                  </a:schemeClr>
                </a:solidFill>
              </a:rPr>
              <a:t>Un Piano di Emergenza deve individuare:</a:t>
            </a:r>
          </a:p>
          <a:p>
            <a:r>
              <a:rPr lang="it-IT" sz="1400" dirty="0">
                <a:solidFill>
                  <a:schemeClr val="tx1">
                    <a:lumMod val="75000"/>
                    <a:lumOff val="25000"/>
                  </a:schemeClr>
                </a:solidFill>
              </a:rPr>
              <a:t>le attività da svolgere in </a:t>
            </a:r>
            <a:r>
              <a:rPr lang="it-IT" sz="1400" dirty="0">
                <a:solidFill>
                  <a:srgbClr val="C00000"/>
                </a:solidFill>
              </a:rPr>
              <a:t>tempo di pace</a:t>
            </a:r>
            <a:r>
              <a:rPr lang="it-IT" sz="1400" dirty="0">
                <a:solidFill>
                  <a:schemeClr val="tx1">
                    <a:lumMod val="75000"/>
                    <a:lumOff val="25000"/>
                  </a:schemeClr>
                </a:solidFill>
              </a:rPr>
              <a:t>, </a:t>
            </a:r>
          </a:p>
          <a:p>
            <a:r>
              <a:rPr lang="it-IT" sz="1400" dirty="0">
                <a:solidFill>
                  <a:schemeClr val="tx1">
                    <a:lumMod val="75000"/>
                    <a:lumOff val="25000"/>
                  </a:schemeClr>
                </a:solidFill>
              </a:rPr>
              <a:t>le azioni, le attività coordinate, le </a:t>
            </a:r>
            <a:r>
              <a:rPr lang="it-IT" sz="1400" dirty="0">
                <a:solidFill>
                  <a:srgbClr val="C00000"/>
                </a:solidFill>
              </a:rPr>
              <a:t>procedure</a:t>
            </a:r>
            <a:r>
              <a:rPr lang="it-IT" sz="1400" dirty="0">
                <a:solidFill>
                  <a:schemeClr val="tx1">
                    <a:lumMod val="75000"/>
                    <a:lumOff val="25000"/>
                  </a:schemeClr>
                </a:solidFill>
              </a:rPr>
              <a:t>, </a:t>
            </a:r>
          </a:p>
          <a:p>
            <a:r>
              <a:rPr lang="it-IT" sz="1400" dirty="0">
                <a:solidFill>
                  <a:schemeClr val="tx1">
                    <a:lumMod val="75000"/>
                    <a:lumOff val="25000"/>
                  </a:schemeClr>
                </a:solidFill>
              </a:rPr>
              <a:t>i </a:t>
            </a:r>
            <a:r>
              <a:rPr lang="it-IT" sz="1400" dirty="0">
                <a:solidFill>
                  <a:srgbClr val="C00000"/>
                </a:solidFill>
              </a:rPr>
              <a:t>mezzi </a:t>
            </a:r>
          </a:p>
          <a:p>
            <a:r>
              <a:rPr lang="it-IT" sz="1400" dirty="0">
                <a:solidFill>
                  <a:schemeClr val="tx1">
                    <a:lumMod val="75000"/>
                    <a:lumOff val="25000"/>
                  </a:schemeClr>
                </a:solidFill>
              </a:rPr>
              <a:t>le </a:t>
            </a:r>
            <a:r>
              <a:rPr lang="it-IT" sz="1400" dirty="0">
                <a:solidFill>
                  <a:srgbClr val="C00000"/>
                </a:solidFill>
              </a:rPr>
              <a:t>risorse umane e strumentali </a:t>
            </a:r>
          </a:p>
          <a:p>
            <a:r>
              <a:rPr lang="it-IT" sz="1400" dirty="0">
                <a:solidFill>
                  <a:schemeClr val="tx1">
                    <a:lumMod val="75000"/>
                    <a:lumOff val="25000"/>
                  </a:schemeClr>
                </a:solidFill>
              </a:rPr>
              <a:t>le relative </a:t>
            </a:r>
            <a:r>
              <a:rPr lang="it-IT" sz="1400" dirty="0">
                <a:solidFill>
                  <a:srgbClr val="C00000"/>
                </a:solidFill>
              </a:rPr>
              <a:t>modalità di gestione </a:t>
            </a:r>
            <a:r>
              <a:rPr lang="it-IT" sz="1400" dirty="0">
                <a:solidFill>
                  <a:schemeClr val="tx1">
                    <a:lumMod val="75000"/>
                    <a:lumOff val="25000"/>
                  </a:schemeClr>
                </a:solidFill>
              </a:rPr>
              <a:t>dell’emergenza, </a:t>
            </a:r>
          </a:p>
          <a:p>
            <a:r>
              <a:rPr lang="it-IT" sz="1400" dirty="0">
                <a:solidFill>
                  <a:schemeClr val="tx1">
                    <a:lumMod val="75000"/>
                    <a:lumOff val="25000"/>
                  </a:schemeClr>
                </a:solidFill>
              </a:rPr>
              <a:t>per </a:t>
            </a:r>
            <a:r>
              <a:rPr lang="it-IT" sz="1400" dirty="0">
                <a:solidFill>
                  <a:srgbClr val="C00000"/>
                </a:solidFill>
              </a:rPr>
              <a:t>ciascuna tipologia di scenario </a:t>
            </a:r>
            <a:r>
              <a:rPr lang="it-IT" sz="1400" dirty="0">
                <a:solidFill>
                  <a:schemeClr val="tx1">
                    <a:lumMod val="75000"/>
                    <a:lumOff val="25000"/>
                  </a:schemeClr>
                </a:solidFill>
              </a:rPr>
              <a:t>incidentale insistente sull’area portuale. </a:t>
            </a:r>
          </a:p>
        </p:txBody>
      </p:sp>
      <p:sp>
        <p:nvSpPr>
          <p:cNvPr id="3" name="Rettangolo 2"/>
          <p:cNvSpPr/>
          <p:nvPr/>
        </p:nvSpPr>
        <p:spPr>
          <a:xfrm>
            <a:off x="1254784" y="3861630"/>
            <a:ext cx="7074044" cy="738664"/>
          </a:xfrm>
          <a:prstGeom prst="rect">
            <a:avLst/>
          </a:prstGeom>
          <a:solidFill>
            <a:schemeClr val="accent1">
              <a:lumMod val="20000"/>
              <a:lumOff val="80000"/>
            </a:schemeClr>
          </a:solidFill>
        </p:spPr>
        <p:txBody>
          <a:bodyPr wrap="square">
            <a:spAutoFit/>
          </a:bodyPr>
          <a:lstStyle/>
          <a:p>
            <a:r>
              <a:rPr lang="it-IT" sz="1400" dirty="0">
                <a:solidFill>
                  <a:schemeClr val="tx1">
                    <a:lumMod val="75000"/>
                    <a:lumOff val="25000"/>
                  </a:schemeClr>
                </a:solidFill>
              </a:rPr>
              <a:t>Sono, inoltre, definite le attività volte a </a:t>
            </a:r>
            <a:r>
              <a:rPr lang="it-IT" sz="1400" dirty="0">
                <a:solidFill>
                  <a:srgbClr val="C00000"/>
                </a:solidFill>
              </a:rPr>
              <a:t>prevenire e mitigare gli effetti </a:t>
            </a:r>
            <a:r>
              <a:rPr lang="it-IT" sz="1400" dirty="0">
                <a:solidFill>
                  <a:schemeClr val="tx1">
                    <a:lumMod val="75000"/>
                    <a:lumOff val="25000"/>
                  </a:schemeClr>
                </a:solidFill>
              </a:rPr>
              <a:t>degli eventi, e ad affrontare l’emergenza fino al superamento della fase acuta di crisi ed al ripristino delle condizioni di normalità.</a:t>
            </a:r>
          </a:p>
        </p:txBody>
      </p:sp>
      <p:sp>
        <p:nvSpPr>
          <p:cNvPr id="6" name="Rettangolo 5"/>
          <p:cNvSpPr/>
          <p:nvPr/>
        </p:nvSpPr>
        <p:spPr>
          <a:xfrm>
            <a:off x="1254784" y="4690729"/>
            <a:ext cx="7074043" cy="1169551"/>
          </a:xfrm>
          <a:prstGeom prst="rect">
            <a:avLst/>
          </a:prstGeom>
          <a:solidFill>
            <a:schemeClr val="accent1">
              <a:lumMod val="20000"/>
              <a:lumOff val="80000"/>
            </a:schemeClr>
          </a:solidFill>
        </p:spPr>
        <p:txBody>
          <a:bodyPr wrap="square">
            <a:spAutoFit/>
          </a:bodyPr>
          <a:lstStyle/>
          <a:p>
            <a:r>
              <a:rPr lang="it-IT" sz="1400" dirty="0">
                <a:solidFill>
                  <a:schemeClr val="tx1">
                    <a:lumMod val="75000"/>
                    <a:lumOff val="25000"/>
                  </a:schemeClr>
                </a:solidFill>
              </a:rPr>
              <a:t>Il Piano individua la </a:t>
            </a:r>
            <a:r>
              <a:rPr lang="it-IT" sz="1400" dirty="0">
                <a:solidFill>
                  <a:srgbClr val="C00000"/>
                </a:solidFill>
              </a:rPr>
              <a:t>vulnerabilità</a:t>
            </a:r>
            <a:r>
              <a:rPr lang="it-IT" sz="1400" dirty="0">
                <a:solidFill>
                  <a:schemeClr val="tx1">
                    <a:lumMod val="75000"/>
                    <a:lumOff val="25000"/>
                  </a:schemeClr>
                </a:solidFill>
              </a:rPr>
              <a:t> della porzione di area portuale interessata (aree, popolazione potenzialmente coinvolta, strutture danneggiabili, ecc.), al fine di poter disporre di un quadro globale ed attendibile relativo all'evento atteso e, quindi, poter dimensionare, preventivamente, la risposta operativa necessaria al superamento dell’emergenza, con particolare attenzione alla salvaguardia della vita umana.</a:t>
            </a:r>
          </a:p>
        </p:txBody>
      </p:sp>
      <p:sp>
        <p:nvSpPr>
          <p:cNvPr id="11" name="CasellaDiTesto 10"/>
          <p:cNvSpPr txBox="1"/>
          <p:nvPr/>
        </p:nvSpPr>
        <p:spPr>
          <a:xfrm>
            <a:off x="687352" y="2662953"/>
            <a:ext cx="356420" cy="523220"/>
          </a:xfrm>
          <a:prstGeom prst="rect">
            <a:avLst/>
          </a:prstGeom>
          <a:noFill/>
        </p:spPr>
        <p:txBody>
          <a:bodyPr wrap="square" rtlCol="0">
            <a:spAutoFit/>
          </a:bodyPr>
          <a:lstStyle/>
          <a:p>
            <a:r>
              <a:rPr lang="it-IT" sz="2800" b="1" dirty="0" smtClean="0">
                <a:solidFill>
                  <a:srgbClr val="C00000"/>
                </a:solidFill>
              </a:rPr>
              <a:t>1</a:t>
            </a:r>
            <a:endParaRPr lang="it-IT" sz="2800" b="1" dirty="0">
              <a:solidFill>
                <a:srgbClr val="C00000"/>
              </a:solidFill>
            </a:endParaRPr>
          </a:p>
        </p:txBody>
      </p:sp>
      <p:sp>
        <p:nvSpPr>
          <p:cNvPr id="12" name="CasellaDiTesto 11"/>
          <p:cNvSpPr txBox="1"/>
          <p:nvPr/>
        </p:nvSpPr>
        <p:spPr>
          <a:xfrm>
            <a:off x="687352" y="3969352"/>
            <a:ext cx="356420" cy="523220"/>
          </a:xfrm>
          <a:prstGeom prst="rect">
            <a:avLst/>
          </a:prstGeom>
          <a:noFill/>
        </p:spPr>
        <p:txBody>
          <a:bodyPr wrap="square" rtlCol="0">
            <a:spAutoFit/>
          </a:bodyPr>
          <a:lstStyle/>
          <a:p>
            <a:r>
              <a:rPr lang="it-IT" sz="2800" b="1" dirty="0" smtClean="0">
                <a:solidFill>
                  <a:srgbClr val="C00000"/>
                </a:solidFill>
              </a:rPr>
              <a:t>2</a:t>
            </a:r>
            <a:endParaRPr lang="it-IT" sz="2800" b="1" dirty="0">
              <a:solidFill>
                <a:srgbClr val="C00000"/>
              </a:solidFill>
            </a:endParaRPr>
          </a:p>
        </p:txBody>
      </p:sp>
      <p:sp>
        <p:nvSpPr>
          <p:cNvPr id="13" name="CasellaDiTesto 12"/>
          <p:cNvSpPr txBox="1"/>
          <p:nvPr/>
        </p:nvSpPr>
        <p:spPr>
          <a:xfrm>
            <a:off x="687352" y="5013894"/>
            <a:ext cx="356420" cy="523220"/>
          </a:xfrm>
          <a:prstGeom prst="rect">
            <a:avLst/>
          </a:prstGeom>
          <a:noFill/>
        </p:spPr>
        <p:txBody>
          <a:bodyPr wrap="square" rtlCol="0">
            <a:spAutoFit/>
          </a:bodyPr>
          <a:lstStyle/>
          <a:p>
            <a:r>
              <a:rPr lang="it-IT" sz="2800" b="1" dirty="0" smtClean="0">
                <a:solidFill>
                  <a:srgbClr val="C00000"/>
                </a:solidFill>
              </a:rPr>
              <a:t>3</a:t>
            </a:r>
            <a:endParaRPr lang="it-IT" sz="2800" b="1" dirty="0">
              <a:solidFill>
                <a:srgbClr val="C00000"/>
              </a:solidFill>
            </a:endParaRPr>
          </a:p>
        </p:txBody>
      </p:sp>
    </p:spTree>
    <p:extLst>
      <p:ext uri="{BB962C8B-B14F-4D97-AF65-F5344CB8AC3E}">
        <p14:creationId xmlns:p14="http://schemas.microsoft.com/office/powerpoint/2010/main" val="270209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Scopo del piano di emergenza </a:t>
            </a:r>
            <a:r>
              <a:rPr lang="it-IT" sz="2000" dirty="0" smtClean="0">
                <a:solidFill>
                  <a:schemeClr val="tx2"/>
                </a:solidFill>
              </a:rPr>
              <a:t>portuale</a:t>
            </a:r>
            <a:endParaRPr lang="it-IT" sz="2000" dirty="0">
              <a:solidFill>
                <a:schemeClr val="tx2"/>
              </a:solidFill>
            </a:endParaRPr>
          </a:p>
        </p:txBody>
      </p:sp>
      <p:sp>
        <p:nvSpPr>
          <p:cNvPr id="9" name="Rettangolo 8"/>
          <p:cNvSpPr/>
          <p:nvPr/>
        </p:nvSpPr>
        <p:spPr>
          <a:xfrm>
            <a:off x="1175657" y="1688814"/>
            <a:ext cx="7174523" cy="2246769"/>
          </a:xfrm>
          <a:prstGeom prst="rect">
            <a:avLst/>
          </a:prstGeom>
          <a:solidFill>
            <a:schemeClr val="accent1">
              <a:lumMod val="20000"/>
              <a:lumOff val="80000"/>
            </a:schemeClr>
          </a:solidFill>
        </p:spPr>
        <p:txBody>
          <a:bodyPr wrap="square">
            <a:spAutoFit/>
          </a:bodyPr>
          <a:lstStyle/>
          <a:p>
            <a:r>
              <a:rPr lang="it-IT" sz="1400" dirty="0">
                <a:solidFill>
                  <a:schemeClr val="tx1">
                    <a:lumMod val="75000"/>
                    <a:lumOff val="25000"/>
                  </a:schemeClr>
                </a:solidFill>
              </a:rPr>
              <a:t>Il Piano di emergenza sui rischi di incidente rilevanti nelle aree portuali deve necessariamente </a:t>
            </a:r>
            <a:r>
              <a:rPr lang="it-IT" sz="1400" dirty="0">
                <a:solidFill>
                  <a:srgbClr val="C00000"/>
                </a:solidFill>
              </a:rPr>
              <a:t>coordinarsi con i vigenti strumenti di pianificazione </a:t>
            </a:r>
            <a:r>
              <a:rPr lang="it-IT" sz="1400" dirty="0">
                <a:solidFill>
                  <a:schemeClr val="tx1">
                    <a:lumMod val="75000"/>
                    <a:lumOff val="25000"/>
                  </a:schemeClr>
                </a:solidFill>
              </a:rPr>
              <a:t>inerenti la realtà portuale, ad esempio: </a:t>
            </a:r>
            <a:endParaRPr lang="it-IT" sz="1400" dirty="0" smtClean="0">
              <a:solidFill>
                <a:schemeClr val="tx1">
                  <a:lumMod val="75000"/>
                  <a:lumOff val="25000"/>
                </a:schemeClr>
              </a:solidFill>
            </a:endParaRPr>
          </a:p>
          <a:p>
            <a:endParaRPr lang="it-IT" sz="1400" dirty="0">
              <a:solidFill>
                <a:schemeClr val="tx1">
                  <a:lumMod val="75000"/>
                  <a:lumOff val="25000"/>
                </a:schemeClr>
              </a:solidFill>
            </a:endParaRPr>
          </a:p>
          <a:p>
            <a:pPr marL="342900" indent="-342900">
              <a:buFont typeface="+mj-lt"/>
              <a:buAutoNum type="arabicPeriod"/>
            </a:pPr>
            <a:r>
              <a:rPr lang="it-IT" sz="1400" dirty="0" smtClean="0">
                <a:solidFill>
                  <a:srgbClr val="C00000"/>
                </a:solidFill>
              </a:rPr>
              <a:t>Piani </a:t>
            </a:r>
            <a:r>
              <a:rPr lang="it-IT" sz="1400" dirty="0">
                <a:solidFill>
                  <a:srgbClr val="C00000"/>
                </a:solidFill>
              </a:rPr>
              <a:t>di protezione civile a </a:t>
            </a:r>
            <a:r>
              <a:rPr lang="it-IT" sz="1400" dirty="0">
                <a:solidFill>
                  <a:schemeClr val="tx1">
                    <a:lumMod val="75000"/>
                    <a:lumOff val="25000"/>
                  </a:schemeClr>
                </a:solidFill>
              </a:rPr>
              <a:t>livello locale e d’area più vasta, in funzione dei livelli di suddivisione amministrativa del territorio; </a:t>
            </a:r>
          </a:p>
          <a:p>
            <a:pPr marL="342900" indent="-342900">
              <a:buFont typeface="+mj-lt"/>
              <a:buAutoNum type="arabicPeriod"/>
            </a:pPr>
            <a:r>
              <a:rPr lang="it-IT" sz="1400" dirty="0" smtClean="0">
                <a:solidFill>
                  <a:srgbClr val="C00000"/>
                </a:solidFill>
              </a:rPr>
              <a:t>Piani </a:t>
            </a:r>
            <a:r>
              <a:rPr lang="it-IT" sz="1400" dirty="0">
                <a:solidFill>
                  <a:srgbClr val="C00000"/>
                </a:solidFill>
              </a:rPr>
              <a:t>di emergenza esterna </a:t>
            </a:r>
            <a:r>
              <a:rPr lang="it-IT" sz="1400" dirty="0">
                <a:solidFill>
                  <a:schemeClr val="tx1">
                    <a:lumMod val="75000"/>
                    <a:lumOff val="25000"/>
                  </a:schemeClr>
                </a:solidFill>
              </a:rPr>
              <a:t>per gli stabilimenti a rischio d’incidente rilevante (in Italia predisposti dalle Prefetture, in Slovenia dai comuni e dallo Stato);</a:t>
            </a:r>
          </a:p>
          <a:p>
            <a:pPr marL="342900" indent="-342900">
              <a:buFont typeface="+mj-lt"/>
              <a:buAutoNum type="arabicPeriod"/>
            </a:pPr>
            <a:r>
              <a:rPr lang="it-IT" sz="1400" dirty="0" smtClean="0">
                <a:solidFill>
                  <a:srgbClr val="C00000"/>
                </a:solidFill>
              </a:rPr>
              <a:t>Piani </a:t>
            </a:r>
            <a:r>
              <a:rPr lang="it-IT" sz="1400" dirty="0">
                <a:solidFill>
                  <a:srgbClr val="C00000"/>
                </a:solidFill>
              </a:rPr>
              <a:t>di sicurezza del porto – security</a:t>
            </a:r>
            <a:r>
              <a:rPr lang="it-IT" sz="1400" dirty="0">
                <a:solidFill>
                  <a:schemeClr val="tx1">
                    <a:lumMod val="75000"/>
                    <a:lumOff val="25000"/>
                  </a:schemeClr>
                </a:solidFill>
              </a:rPr>
              <a:t>;</a:t>
            </a:r>
          </a:p>
          <a:p>
            <a:pPr marL="342900" indent="-342900">
              <a:buFont typeface="+mj-lt"/>
              <a:buAutoNum type="arabicPeriod"/>
            </a:pPr>
            <a:r>
              <a:rPr lang="it-IT" sz="1400" dirty="0" smtClean="0">
                <a:solidFill>
                  <a:srgbClr val="C00000"/>
                </a:solidFill>
              </a:rPr>
              <a:t>Piani </a:t>
            </a:r>
            <a:r>
              <a:rPr lang="it-IT" sz="1400" dirty="0">
                <a:solidFill>
                  <a:srgbClr val="C00000"/>
                </a:solidFill>
              </a:rPr>
              <a:t>specifici per le emergenze portuali</a:t>
            </a:r>
            <a:r>
              <a:rPr lang="it-IT" sz="1400" dirty="0">
                <a:solidFill>
                  <a:schemeClr val="tx1">
                    <a:lumMod val="75000"/>
                    <a:lumOff val="25000"/>
                  </a:schemeClr>
                </a:solidFill>
              </a:rPr>
              <a:t>: es. Piani antincendio e Piani antinquinamento; </a:t>
            </a:r>
          </a:p>
          <a:p>
            <a:pPr marL="342900" indent="-342900">
              <a:buFont typeface="+mj-lt"/>
              <a:buAutoNum type="arabicPeriod"/>
            </a:pPr>
            <a:r>
              <a:rPr lang="it-IT" sz="1400" dirty="0" smtClean="0">
                <a:solidFill>
                  <a:srgbClr val="C00000"/>
                </a:solidFill>
              </a:rPr>
              <a:t>Piani </a:t>
            </a:r>
            <a:r>
              <a:rPr lang="it-IT" sz="1400" dirty="0">
                <a:solidFill>
                  <a:srgbClr val="C00000"/>
                </a:solidFill>
              </a:rPr>
              <a:t>di emergenza interni </a:t>
            </a:r>
            <a:r>
              <a:rPr lang="it-IT" sz="1400" dirty="0">
                <a:solidFill>
                  <a:schemeClr val="tx1">
                    <a:lumMod val="75000"/>
                    <a:lumOff val="25000"/>
                  </a:schemeClr>
                </a:solidFill>
              </a:rPr>
              <a:t>per gli stabilimenti RIR. </a:t>
            </a:r>
          </a:p>
        </p:txBody>
      </p:sp>
      <p:sp>
        <p:nvSpPr>
          <p:cNvPr id="10" name="CasellaDiTesto 9"/>
          <p:cNvSpPr txBox="1"/>
          <p:nvPr/>
        </p:nvSpPr>
        <p:spPr>
          <a:xfrm>
            <a:off x="687352" y="2550588"/>
            <a:ext cx="356420" cy="523220"/>
          </a:xfrm>
          <a:prstGeom prst="rect">
            <a:avLst/>
          </a:prstGeom>
          <a:noFill/>
        </p:spPr>
        <p:txBody>
          <a:bodyPr wrap="square" rtlCol="0">
            <a:spAutoFit/>
          </a:bodyPr>
          <a:lstStyle/>
          <a:p>
            <a:r>
              <a:rPr lang="it-IT" sz="2800" b="1" dirty="0" smtClean="0">
                <a:solidFill>
                  <a:srgbClr val="C00000"/>
                </a:solidFill>
              </a:rPr>
              <a:t>4</a:t>
            </a:r>
            <a:endParaRPr lang="it-IT" sz="2800" b="1" dirty="0">
              <a:solidFill>
                <a:srgbClr val="C00000"/>
              </a:solidFill>
            </a:endParaRPr>
          </a:p>
        </p:txBody>
      </p:sp>
    </p:spTree>
    <p:extLst>
      <p:ext uri="{BB962C8B-B14F-4D97-AF65-F5344CB8AC3E}">
        <p14:creationId xmlns:p14="http://schemas.microsoft.com/office/powerpoint/2010/main" val="857429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Analisi della normativa: analogie e </a:t>
            </a:r>
            <a:r>
              <a:rPr lang="it-IT" sz="2000" dirty="0" smtClean="0">
                <a:solidFill>
                  <a:schemeClr val="tx2"/>
                </a:solidFill>
              </a:rPr>
              <a:t>differenze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600" dirty="0" smtClean="0">
                <a:solidFill>
                  <a:schemeClr val="tx1">
                    <a:lumMod val="75000"/>
                    <a:lumOff val="25000"/>
                  </a:schemeClr>
                </a:solidFill>
              </a:rPr>
              <a:t>Dall’analisi </a:t>
            </a:r>
            <a:r>
              <a:rPr lang="it-IT" sz="1600" dirty="0">
                <a:solidFill>
                  <a:schemeClr val="tx1">
                    <a:lumMod val="75000"/>
                    <a:lumOff val="25000"/>
                  </a:schemeClr>
                </a:solidFill>
              </a:rPr>
              <a:t>della normativa vigente in Italia ed in Slovenia </a:t>
            </a:r>
            <a:r>
              <a:rPr lang="it-IT" sz="1600" dirty="0" smtClean="0">
                <a:solidFill>
                  <a:schemeClr val="tx1">
                    <a:lumMod val="75000"/>
                    <a:lumOff val="25000"/>
                  </a:schemeClr>
                </a:solidFill>
              </a:rPr>
              <a:t>è emerso: </a:t>
            </a:r>
            <a:endParaRPr lang="it-IT" sz="1600" dirty="0">
              <a:solidFill>
                <a:schemeClr val="tx1">
                  <a:lumMod val="75000"/>
                  <a:lumOff val="25000"/>
                </a:schemeClr>
              </a:solidFill>
            </a:endParaRPr>
          </a:p>
          <a:p>
            <a:pPr algn="just"/>
            <a:r>
              <a:rPr lang="it-IT" sz="1600" b="1" dirty="0" smtClean="0">
                <a:solidFill>
                  <a:schemeClr val="tx1">
                    <a:lumMod val="75000"/>
                    <a:lumOff val="25000"/>
                  </a:schemeClr>
                </a:solidFill>
              </a:rPr>
              <a:t>E’ stata </a:t>
            </a:r>
            <a:r>
              <a:rPr lang="it-IT" sz="1600" b="1" dirty="0">
                <a:solidFill>
                  <a:schemeClr val="tx1">
                    <a:lumMod val="75000"/>
                    <a:lumOff val="25000"/>
                  </a:schemeClr>
                </a:solidFill>
              </a:rPr>
              <a:t>recepita in entrambi gli stati la Direttiva Europea </a:t>
            </a:r>
            <a:r>
              <a:rPr lang="it-IT" sz="1600" b="1" dirty="0" smtClean="0">
                <a:solidFill>
                  <a:schemeClr val="tx1">
                    <a:lumMod val="75000"/>
                    <a:lumOff val="25000"/>
                  </a:schemeClr>
                </a:solidFill>
              </a:rPr>
              <a:t>96/82/CE </a:t>
            </a:r>
            <a:r>
              <a:rPr lang="it-IT" sz="1600" dirty="0" smtClean="0">
                <a:solidFill>
                  <a:schemeClr val="tx1">
                    <a:lumMod val="75000"/>
                    <a:lumOff val="25000"/>
                  </a:schemeClr>
                </a:solidFill>
                <a:sym typeface="Wingdings" panose="05000000000000000000" pitchFamily="2" charset="2"/>
              </a:rPr>
              <a:t> stesso </a:t>
            </a:r>
            <a:r>
              <a:rPr lang="it-IT" sz="1600" dirty="0" smtClean="0">
                <a:solidFill>
                  <a:schemeClr val="tx1">
                    <a:lumMod val="75000"/>
                    <a:lumOff val="25000"/>
                  </a:schemeClr>
                </a:solidFill>
              </a:rPr>
              <a:t> </a:t>
            </a:r>
            <a:r>
              <a:rPr lang="it-IT" sz="1600" dirty="0">
                <a:solidFill>
                  <a:schemeClr val="tx1">
                    <a:lumMod val="75000"/>
                    <a:lumOff val="25000"/>
                  </a:schemeClr>
                </a:solidFill>
              </a:rPr>
              <a:t>ruolo </a:t>
            </a:r>
            <a:r>
              <a:rPr lang="it-IT" sz="1600" dirty="0" smtClean="0">
                <a:solidFill>
                  <a:schemeClr val="tx1">
                    <a:lumMod val="75000"/>
                    <a:lumOff val="25000"/>
                  </a:schemeClr>
                </a:solidFill>
              </a:rPr>
              <a:t>e compiti del </a:t>
            </a:r>
            <a:r>
              <a:rPr lang="it-IT" sz="1600" dirty="0">
                <a:solidFill>
                  <a:schemeClr val="tx1">
                    <a:lumMod val="75000"/>
                    <a:lumOff val="25000"/>
                  </a:schemeClr>
                </a:solidFill>
              </a:rPr>
              <a:t>gestore degli stabilimenti </a:t>
            </a:r>
            <a:r>
              <a:rPr lang="it-IT" sz="1600" dirty="0" smtClean="0">
                <a:solidFill>
                  <a:schemeClr val="tx1">
                    <a:lumMod val="75000"/>
                    <a:lumOff val="25000"/>
                  </a:schemeClr>
                </a:solidFill>
              </a:rPr>
              <a:t>RIR: </a:t>
            </a:r>
            <a:r>
              <a:rPr lang="it-IT" sz="1600" dirty="0">
                <a:solidFill>
                  <a:schemeClr val="tx1">
                    <a:lumMod val="75000"/>
                    <a:lumOff val="25000"/>
                  </a:schemeClr>
                </a:solidFill>
              </a:rPr>
              <a:t>redazione del </a:t>
            </a:r>
            <a:r>
              <a:rPr lang="it-IT" sz="1600" dirty="0">
                <a:solidFill>
                  <a:srgbClr val="C00000"/>
                </a:solidFill>
              </a:rPr>
              <a:t>Rapporto di Sicurezza e/o di Valutazioni di Analisi </a:t>
            </a:r>
            <a:r>
              <a:rPr lang="it-IT" sz="1600" dirty="0">
                <a:solidFill>
                  <a:schemeClr val="tx1">
                    <a:lumMod val="75000"/>
                    <a:lumOff val="25000"/>
                  </a:schemeClr>
                </a:solidFill>
              </a:rPr>
              <a:t>di rischio, elaborazione, attuazione e mantenimento del </a:t>
            </a:r>
            <a:r>
              <a:rPr lang="it-IT" sz="1600" dirty="0">
                <a:solidFill>
                  <a:srgbClr val="C00000"/>
                </a:solidFill>
              </a:rPr>
              <a:t>Sistema di Gestione della Sicurezza </a:t>
            </a:r>
            <a:r>
              <a:rPr lang="it-IT" sz="1600" dirty="0">
                <a:solidFill>
                  <a:schemeClr val="tx1">
                    <a:lumMod val="75000"/>
                    <a:lumOff val="25000"/>
                  </a:schemeClr>
                </a:solidFill>
              </a:rPr>
              <a:t>di cui fa parte anche il </a:t>
            </a:r>
            <a:r>
              <a:rPr lang="it-IT" sz="1600" dirty="0">
                <a:solidFill>
                  <a:srgbClr val="C00000"/>
                </a:solidFill>
              </a:rPr>
              <a:t>Piano di Emergenza Interno </a:t>
            </a:r>
            <a:r>
              <a:rPr lang="it-IT" sz="1600" dirty="0">
                <a:solidFill>
                  <a:schemeClr val="tx1">
                    <a:lumMod val="75000"/>
                    <a:lumOff val="25000"/>
                  </a:schemeClr>
                </a:solidFill>
              </a:rPr>
              <a:t>e responsabilità nella gestione degli eventi incidentali all’interno dei propri confini, con uomini e mezzi propri</a:t>
            </a:r>
            <a:r>
              <a:rPr lang="it-IT" sz="1600" dirty="0" smtClean="0">
                <a:solidFill>
                  <a:schemeClr val="tx1">
                    <a:lumMod val="75000"/>
                    <a:lumOff val="25000"/>
                  </a:schemeClr>
                </a:solidFill>
              </a:rPr>
              <a:t>.</a:t>
            </a:r>
          </a:p>
          <a:p>
            <a:pPr algn="just"/>
            <a:endParaRPr lang="it-IT" sz="1600" dirty="0" smtClean="0">
              <a:solidFill>
                <a:schemeClr val="tx1">
                  <a:lumMod val="75000"/>
                  <a:lumOff val="25000"/>
                </a:schemeClr>
              </a:solidFill>
            </a:endParaRPr>
          </a:p>
          <a:p>
            <a:pPr algn="just"/>
            <a:r>
              <a:rPr lang="it-IT" sz="1600" b="1" dirty="0" smtClean="0">
                <a:solidFill>
                  <a:schemeClr val="tx1">
                    <a:lumMod val="75000"/>
                    <a:lumOff val="25000"/>
                  </a:schemeClr>
                </a:solidFill>
              </a:rPr>
              <a:t>Gestione dell’emergenza esterna alle RIR </a:t>
            </a:r>
            <a:endParaRPr lang="it-IT" sz="1600" b="1" dirty="0" smtClean="0">
              <a:solidFill>
                <a:schemeClr val="tx1">
                  <a:lumMod val="75000"/>
                  <a:lumOff val="25000"/>
                </a:schemeClr>
              </a:solidFill>
            </a:endParaRPr>
          </a:p>
          <a:p>
            <a:pPr marL="363538" indent="0" algn="just">
              <a:buNone/>
            </a:pPr>
            <a:r>
              <a:rPr lang="it-IT" sz="1600" b="1" dirty="0" smtClean="0">
                <a:solidFill>
                  <a:schemeClr val="tx1">
                    <a:lumMod val="75000"/>
                    <a:lumOff val="25000"/>
                  </a:schemeClr>
                </a:solidFill>
              </a:rPr>
              <a:t>ITALIA </a:t>
            </a:r>
            <a:r>
              <a:rPr lang="it-IT" sz="1600" dirty="0" smtClean="0">
                <a:solidFill>
                  <a:schemeClr val="tx1">
                    <a:lumMod val="75000"/>
                    <a:lumOff val="25000"/>
                  </a:schemeClr>
                </a:solidFill>
                <a:sym typeface="Wingdings" panose="05000000000000000000" pitchFamily="2" charset="2"/>
              </a:rPr>
              <a:t> </a:t>
            </a:r>
            <a:r>
              <a:rPr lang="it-IT" sz="1600" dirty="0" smtClean="0">
                <a:solidFill>
                  <a:srgbClr val="C00000"/>
                </a:solidFill>
                <a:sym typeface="Wingdings" panose="05000000000000000000" pitchFamily="2" charset="2"/>
              </a:rPr>
              <a:t>Prefettura</a:t>
            </a:r>
            <a:r>
              <a:rPr lang="it-IT" sz="1600" dirty="0" smtClean="0">
                <a:solidFill>
                  <a:schemeClr val="tx1">
                    <a:lumMod val="75000"/>
                    <a:lumOff val="25000"/>
                  </a:schemeClr>
                </a:solidFill>
                <a:sym typeface="Wingdings" panose="05000000000000000000" pitchFamily="2" charset="2"/>
              </a:rPr>
              <a:t> (PEE), Sindaco, </a:t>
            </a:r>
            <a:r>
              <a:rPr lang="it-IT" sz="1600" dirty="0">
                <a:solidFill>
                  <a:schemeClr val="tx1">
                    <a:lumMod val="75000"/>
                    <a:lumOff val="25000"/>
                  </a:schemeClr>
                </a:solidFill>
              </a:rPr>
              <a:t>soccorsi tecnici urgenti come Vigili del Fuoco e Struttura Sanitaria locale</a:t>
            </a:r>
            <a:r>
              <a:rPr lang="it-IT" sz="1600" dirty="0" smtClean="0">
                <a:solidFill>
                  <a:schemeClr val="tx1">
                    <a:lumMod val="75000"/>
                    <a:lumOff val="25000"/>
                  </a:schemeClr>
                </a:solidFill>
              </a:rPr>
              <a:t>.</a:t>
            </a:r>
            <a:endParaRPr lang="it-IT" sz="1600" dirty="0">
              <a:solidFill>
                <a:schemeClr val="tx1">
                  <a:lumMod val="75000"/>
                  <a:lumOff val="25000"/>
                </a:schemeClr>
              </a:solidFill>
            </a:endParaRPr>
          </a:p>
          <a:p>
            <a:pPr marL="363538" indent="0" algn="just">
              <a:buNone/>
            </a:pPr>
            <a:r>
              <a:rPr lang="it-IT" sz="1600" dirty="0" smtClean="0">
                <a:solidFill>
                  <a:schemeClr val="tx1">
                    <a:lumMod val="75000"/>
                    <a:lumOff val="25000"/>
                  </a:schemeClr>
                </a:solidFill>
              </a:rPr>
              <a:t>Il </a:t>
            </a:r>
            <a:r>
              <a:rPr lang="it-IT" sz="1600" dirty="0">
                <a:solidFill>
                  <a:schemeClr val="tx1">
                    <a:lumMod val="75000"/>
                    <a:lumOff val="25000"/>
                  </a:schemeClr>
                </a:solidFill>
              </a:rPr>
              <a:t>Sindaco, inoltre, in Italia, oltre ad intervenire in emergenza sotto il coordinamento della Prefettura, ha l’onere, in tempo di pace (assenza di evento), di informare la popolazione sui rischi presenti sul proprio territorio, sui comportamenti da seguire in caso di emergenza e le azioni di prevenzione e protezione intraprese</a:t>
            </a:r>
            <a:r>
              <a:rPr lang="it-IT" sz="1600" dirty="0" smtClean="0">
                <a:solidFill>
                  <a:schemeClr val="tx1">
                    <a:lumMod val="75000"/>
                    <a:lumOff val="25000"/>
                  </a:schemeClr>
                </a:solidFill>
              </a:rPr>
              <a:t>.</a:t>
            </a:r>
          </a:p>
          <a:p>
            <a:pPr marL="363538" indent="0" algn="just">
              <a:buNone/>
            </a:pPr>
            <a:r>
              <a:rPr lang="it-IT" sz="1600" b="1" dirty="0" smtClean="0">
                <a:solidFill>
                  <a:schemeClr val="tx1">
                    <a:lumMod val="75000"/>
                    <a:lumOff val="25000"/>
                  </a:schemeClr>
                </a:solidFill>
              </a:rPr>
              <a:t>SLOVENIA </a:t>
            </a:r>
            <a:r>
              <a:rPr lang="it-IT" sz="1600" dirty="0">
                <a:solidFill>
                  <a:schemeClr val="tx1">
                    <a:lumMod val="75000"/>
                    <a:lumOff val="25000"/>
                  </a:schemeClr>
                </a:solidFill>
                <a:sym typeface="Wingdings" panose="05000000000000000000" pitchFamily="2" charset="2"/>
              </a:rPr>
              <a:t> </a:t>
            </a:r>
            <a:r>
              <a:rPr lang="it-IT" sz="1600" dirty="0" smtClean="0">
                <a:solidFill>
                  <a:schemeClr val="tx1">
                    <a:lumMod val="75000"/>
                    <a:lumOff val="25000"/>
                  </a:schemeClr>
                </a:solidFill>
              </a:rPr>
              <a:t>non </a:t>
            </a:r>
            <a:r>
              <a:rPr lang="it-IT" sz="1600" dirty="0">
                <a:solidFill>
                  <a:schemeClr val="tx1">
                    <a:lumMod val="75000"/>
                    <a:lumOff val="25000"/>
                  </a:schemeClr>
                </a:solidFill>
              </a:rPr>
              <a:t>è presente una funzione pubblica come quella del Sindaco e tale ruolo è affidato al gestore dello stabilimento. L’analogo della Prefettura è </a:t>
            </a:r>
            <a:r>
              <a:rPr lang="it-IT" sz="1600" dirty="0">
                <a:solidFill>
                  <a:schemeClr val="tx1">
                    <a:lumMod val="85000"/>
                    <a:lumOff val="15000"/>
                  </a:schemeClr>
                </a:solidFill>
              </a:rPr>
              <a:t>l’</a:t>
            </a:r>
            <a:r>
              <a:rPr lang="it-IT" sz="1600" dirty="0">
                <a:solidFill>
                  <a:srgbClr val="C00000"/>
                </a:solidFill>
              </a:rPr>
              <a:t>Ufficio Regionale di Protezione Civile</a:t>
            </a:r>
            <a:r>
              <a:rPr lang="it-IT" sz="1600" dirty="0">
                <a:solidFill>
                  <a:schemeClr val="tx1">
                    <a:lumMod val="75000"/>
                    <a:lumOff val="25000"/>
                  </a:schemeClr>
                </a:solidFill>
              </a:rPr>
              <a:t>.</a:t>
            </a:r>
          </a:p>
          <a:p>
            <a:pPr marL="0" indent="0">
              <a:buNone/>
            </a:pPr>
            <a:endParaRPr lang="it-IT" sz="1500" dirty="0" smtClean="0">
              <a:solidFill>
                <a:schemeClr val="tx1">
                  <a:lumMod val="75000"/>
                  <a:lumOff val="25000"/>
                </a:schemeClr>
              </a:solidFill>
            </a:endParaRPr>
          </a:p>
        </p:txBody>
      </p:sp>
    </p:spTree>
    <p:extLst>
      <p:ext uri="{BB962C8B-B14F-4D97-AF65-F5344CB8AC3E}">
        <p14:creationId xmlns:p14="http://schemas.microsoft.com/office/powerpoint/2010/main" val="3806769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Analisi della normativa: analogie e </a:t>
            </a:r>
            <a:r>
              <a:rPr lang="it-IT" sz="2000" dirty="0" smtClean="0">
                <a:solidFill>
                  <a:schemeClr val="tx2"/>
                </a:solidFill>
              </a:rPr>
              <a:t>differenze</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500" dirty="0" smtClean="0">
                <a:solidFill>
                  <a:schemeClr val="tx1">
                    <a:lumMod val="75000"/>
                    <a:lumOff val="25000"/>
                  </a:schemeClr>
                </a:solidFill>
              </a:rPr>
              <a:t>Per </a:t>
            </a:r>
            <a:r>
              <a:rPr lang="it-IT" sz="1500" dirty="0">
                <a:solidFill>
                  <a:schemeClr val="tx1">
                    <a:lumMod val="75000"/>
                    <a:lumOff val="25000"/>
                  </a:schemeClr>
                </a:solidFill>
              </a:rPr>
              <a:t>quanto riguarda </a:t>
            </a:r>
            <a:r>
              <a:rPr lang="it-IT" sz="1800" b="1" dirty="0">
                <a:solidFill>
                  <a:srgbClr val="C00000"/>
                </a:solidFill>
              </a:rPr>
              <a:t>l’analisi di rischio </a:t>
            </a:r>
            <a:r>
              <a:rPr lang="it-IT" sz="1500" dirty="0">
                <a:solidFill>
                  <a:schemeClr val="tx1">
                    <a:lumMod val="75000"/>
                    <a:lumOff val="25000"/>
                  </a:schemeClr>
                </a:solidFill>
              </a:rPr>
              <a:t>richiesta dalla direttiva Seveso per gli stabilimenti </a:t>
            </a:r>
            <a:r>
              <a:rPr lang="it-IT" sz="1500" dirty="0" smtClean="0">
                <a:solidFill>
                  <a:schemeClr val="tx1">
                    <a:lumMod val="75000"/>
                    <a:lumOff val="25000"/>
                  </a:schemeClr>
                </a:solidFill>
              </a:rPr>
              <a:t>RIR</a:t>
            </a:r>
            <a:r>
              <a:rPr lang="it-IT" sz="1500" dirty="0">
                <a:solidFill>
                  <a:schemeClr val="tx1">
                    <a:lumMod val="75000"/>
                    <a:lumOff val="25000"/>
                  </a:schemeClr>
                </a:solidFill>
              </a:rPr>
              <a:t>:</a:t>
            </a:r>
            <a:endParaRPr lang="it-IT" sz="1500" dirty="0" smtClean="0">
              <a:solidFill>
                <a:schemeClr val="tx1">
                  <a:lumMod val="75000"/>
                  <a:lumOff val="25000"/>
                </a:schemeClr>
              </a:solidFill>
            </a:endParaRPr>
          </a:p>
          <a:p>
            <a:pPr marL="0" indent="0">
              <a:buNone/>
            </a:pPr>
            <a:endParaRPr lang="it-IT" sz="1500" b="1" dirty="0" smtClean="0">
              <a:solidFill>
                <a:schemeClr val="tx1">
                  <a:lumMod val="75000"/>
                  <a:lumOff val="25000"/>
                </a:schemeClr>
              </a:solidFill>
            </a:endParaRPr>
          </a:p>
          <a:p>
            <a:pPr marL="0" indent="0" algn="just">
              <a:buNone/>
            </a:pPr>
            <a:r>
              <a:rPr lang="it-IT" sz="1500" b="1" dirty="0" smtClean="0">
                <a:solidFill>
                  <a:schemeClr val="tx1">
                    <a:lumMod val="75000"/>
                    <a:lumOff val="25000"/>
                  </a:schemeClr>
                </a:solidFill>
              </a:rPr>
              <a:t>ITALIA </a:t>
            </a:r>
            <a:r>
              <a:rPr lang="it-IT" sz="1500" dirty="0" smtClean="0">
                <a:solidFill>
                  <a:schemeClr val="tx1">
                    <a:lumMod val="75000"/>
                    <a:lumOff val="25000"/>
                  </a:schemeClr>
                </a:solidFill>
                <a:sym typeface="Wingdings" panose="05000000000000000000" pitchFamily="2" charset="2"/>
              </a:rPr>
              <a:t></a:t>
            </a:r>
            <a:r>
              <a:rPr lang="it-IT" sz="1500" dirty="0" smtClean="0">
                <a:solidFill>
                  <a:schemeClr val="tx1">
                    <a:lumMod val="75000"/>
                    <a:lumOff val="25000"/>
                  </a:schemeClr>
                </a:solidFill>
              </a:rPr>
              <a:t> la </a:t>
            </a:r>
            <a:r>
              <a:rPr lang="it-IT" sz="1500" dirty="0">
                <a:solidFill>
                  <a:schemeClr val="tx1">
                    <a:lumMod val="75000"/>
                    <a:lumOff val="25000"/>
                  </a:schemeClr>
                </a:solidFill>
              </a:rPr>
              <a:t>normativa </a:t>
            </a:r>
            <a:r>
              <a:rPr lang="it-IT" sz="1500" dirty="0" smtClean="0">
                <a:solidFill>
                  <a:schemeClr val="tx1">
                    <a:lumMod val="75000"/>
                    <a:lumOff val="25000"/>
                  </a:schemeClr>
                </a:solidFill>
              </a:rPr>
              <a:t>ha </a:t>
            </a:r>
            <a:r>
              <a:rPr lang="it-IT" sz="1500" dirty="0">
                <a:solidFill>
                  <a:srgbClr val="C00000"/>
                </a:solidFill>
              </a:rPr>
              <a:t>definito</a:t>
            </a:r>
            <a:r>
              <a:rPr lang="it-IT" sz="1500" dirty="0">
                <a:solidFill>
                  <a:schemeClr val="tx1">
                    <a:lumMod val="75000"/>
                    <a:lumOff val="25000"/>
                  </a:schemeClr>
                </a:solidFill>
              </a:rPr>
              <a:t> con il DM 09/05/2001 delle </a:t>
            </a:r>
            <a:r>
              <a:rPr lang="it-IT" sz="1800" b="1" u="sng" dirty="0">
                <a:solidFill>
                  <a:srgbClr val="C00000"/>
                </a:solidFill>
              </a:rPr>
              <a:t>soglie di riferimento </a:t>
            </a:r>
            <a:r>
              <a:rPr lang="it-IT" sz="1500" dirty="0">
                <a:solidFill>
                  <a:schemeClr val="tx1">
                    <a:lumMod val="75000"/>
                    <a:lumOff val="25000"/>
                  </a:schemeClr>
                </a:solidFill>
              </a:rPr>
              <a:t>standard per la </a:t>
            </a:r>
            <a:r>
              <a:rPr lang="it-IT" sz="1500" dirty="0" smtClean="0">
                <a:solidFill>
                  <a:schemeClr val="tx1">
                    <a:lumMod val="75000"/>
                    <a:lumOff val="25000"/>
                  </a:schemeClr>
                </a:solidFill>
              </a:rPr>
              <a:t>stima </a:t>
            </a:r>
            <a:r>
              <a:rPr lang="it-IT" sz="1500" dirty="0">
                <a:solidFill>
                  <a:schemeClr val="tx1">
                    <a:lumMod val="75000"/>
                    <a:lumOff val="25000"/>
                  </a:schemeClr>
                </a:solidFill>
              </a:rPr>
              <a:t>degli effetti di danno, sulla base delle quali è definita, </a:t>
            </a:r>
            <a:endParaRPr lang="it-IT" sz="1500" dirty="0" smtClean="0">
              <a:solidFill>
                <a:schemeClr val="tx1">
                  <a:lumMod val="75000"/>
                  <a:lumOff val="25000"/>
                </a:schemeClr>
              </a:solidFill>
            </a:endParaRPr>
          </a:p>
          <a:p>
            <a:pPr marL="0" indent="0" algn="just">
              <a:buNone/>
            </a:pPr>
            <a:endParaRPr lang="it-IT" sz="1500" b="1" dirty="0" smtClean="0">
              <a:solidFill>
                <a:schemeClr val="tx1">
                  <a:lumMod val="75000"/>
                  <a:lumOff val="25000"/>
                </a:schemeClr>
              </a:solidFill>
            </a:endParaRPr>
          </a:p>
          <a:p>
            <a:pPr marL="0" indent="0" algn="just">
              <a:buNone/>
            </a:pPr>
            <a:r>
              <a:rPr lang="it-IT" sz="1500" b="1" dirty="0" smtClean="0">
                <a:solidFill>
                  <a:schemeClr val="tx1">
                    <a:lumMod val="75000"/>
                    <a:lumOff val="25000"/>
                  </a:schemeClr>
                </a:solidFill>
              </a:rPr>
              <a:t>SLOVENIA</a:t>
            </a:r>
            <a:r>
              <a:rPr lang="it-IT" sz="1500" dirty="0" smtClean="0">
                <a:solidFill>
                  <a:schemeClr val="tx1">
                    <a:lumMod val="75000"/>
                    <a:lumOff val="25000"/>
                  </a:schemeClr>
                </a:solidFill>
              </a:rPr>
              <a:t> </a:t>
            </a:r>
            <a:r>
              <a:rPr lang="it-IT" sz="1500" dirty="0" smtClean="0">
                <a:solidFill>
                  <a:schemeClr val="tx1">
                    <a:lumMod val="75000"/>
                    <a:lumOff val="25000"/>
                  </a:schemeClr>
                </a:solidFill>
                <a:sym typeface="Wingdings" panose="05000000000000000000" pitchFamily="2" charset="2"/>
              </a:rPr>
              <a:t></a:t>
            </a:r>
            <a:r>
              <a:rPr lang="it-IT" sz="1500" dirty="0" smtClean="0">
                <a:solidFill>
                  <a:schemeClr val="tx1">
                    <a:lumMod val="75000"/>
                    <a:lumOff val="25000"/>
                  </a:schemeClr>
                </a:solidFill>
              </a:rPr>
              <a:t> </a:t>
            </a:r>
            <a:r>
              <a:rPr lang="it-IT" sz="1500" dirty="0">
                <a:solidFill>
                  <a:schemeClr val="tx1">
                    <a:lumMod val="75000"/>
                    <a:lumOff val="25000"/>
                  </a:schemeClr>
                </a:solidFill>
              </a:rPr>
              <a:t>la normativa </a:t>
            </a:r>
            <a:r>
              <a:rPr lang="it-IT" sz="1800" b="1" u="sng" dirty="0">
                <a:solidFill>
                  <a:srgbClr val="C00000"/>
                </a:solidFill>
              </a:rPr>
              <a:t>non indica delle soglie </a:t>
            </a:r>
            <a:r>
              <a:rPr lang="it-IT" sz="1500" dirty="0">
                <a:solidFill>
                  <a:schemeClr val="tx1">
                    <a:lumMod val="75000"/>
                    <a:lumOff val="25000"/>
                  </a:schemeClr>
                </a:solidFill>
              </a:rPr>
              <a:t>specifiche, pertanto, l’analisi dei rischi e la pianificazione delle emergenze è effettuata di norma in riferimento a standard internazionali, scelte dagli estensori dell’analisi</a:t>
            </a:r>
            <a:r>
              <a:rPr lang="it-IT" sz="1500" dirty="0" smtClean="0">
                <a:solidFill>
                  <a:schemeClr val="tx1">
                    <a:lumMod val="75000"/>
                    <a:lumOff val="25000"/>
                  </a:schemeClr>
                </a:solidFill>
              </a:rPr>
              <a:t>.</a:t>
            </a:r>
          </a:p>
          <a:p>
            <a:pPr marL="0" indent="0">
              <a:buNone/>
            </a:pPr>
            <a:endParaRPr lang="it-IT" sz="1500" dirty="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spTree>
    <p:extLst>
      <p:ext uri="{BB962C8B-B14F-4D97-AF65-F5344CB8AC3E}">
        <p14:creationId xmlns:p14="http://schemas.microsoft.com/office/powerpoint/2010/main" val="366618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0274" y="5960393"/>
            <a:ext cx="1691806" cy="642145"/>
          </a:xfrm>
          <a:prstGeom prst="rect">
            <a:avLst/>
          </a:prstGeom>
        </p:spPr>
      </p:pic>
      <p:pic>
        <p:nvPicPr>
          <p:cNvPr id="5" name="Segnaposto contenuto 4" descr="EU_orizz.png"/>
          <p:cNvPicPr>
            <a:picLocks noGrp="1" noChangeAspect="1"/>
          </p:cNvPicPr>
          <p:nvPr>
            <p:ph idx="1"/>
          </p:nvPr>
        </p:nvPicPr>
        <p:blipFill>
          <a:blip r:embed="rId3">
            <a:extLst>
              <a:ext uri="{28A0092B-C50C-407E-A947-70E740481C1C}">
                <a14:useLocalDpi xmlns:a14="http://schemas.microsoft.com/office/drawing/2010/main" val="0"/>
              </a:ext>
            </a:extLst>
          </a:blip>
          <a:srcRect t="2117" b="2117"/>
          <a:stretch>
            <a:fillRect/>
          </a:stretch>
        </p:blipFill>
        <p:spPr>
          <a:xfrm>
            <a:off x="7243575" y="5820710"/>
            <a:ext cx="1395553" cy="781828"/>
          </a:xfrm>
        </p:spPr>
      </p:pic>
      <p:sp>
        <p:nvSpPr>
          <p:cNvPr id="7" name="Titolo 1"/>
          <p:cNvSpPr txBox="1">
            <a:spLocks/>
          </p:cNvSpPr>
          <p:nvPr/>
        </p:nvSpPr>
        <p:spPr>
          <a:xfrm>
            <a:off x="462224" y="431704"/>
            <a:ext cx="8176904" cy="1125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spc="-150" dirty="0">
                <a:solidFill>
                  <a:srgbClr val="128512"/>
                </a:solidFill>
              </a:rPr>
              <a:t>Linee guida per la gestione delle emergenze in ambito </a:t>
            </a:r>
            <a:r>
              <a:rPr lang="it-IT" sz="2800" spc="-150" dirty="0" smtClean="0">
                <a:solidFill>
                  <a:srgbClr val="128512"/>
                </a:solidFill>
              </a:rPr>
              <a:t>portuale</a:t>
            </a:r>
          </a:p>
          <a:p>
            <a:pPr algn="l"/>
            <a:endParaRPr lang="it-IT" sz="1100" dirty="0" smtClean="0">
              <a:solidFill>
                <a:schemeClr val="tx2"/>
              </a:solidFill>
            </a:endParaRPr>
          </a:p>
          <a:p>
            <a:pPr algn="l"/>
            <a:r>
              <a:rPr lang="it-IT" sz="2000" dirty="0">
                <a:solidFill>
                  <a:schemeClr val="tx2"/>
                </a:solidFill>
              </a:rPr>
              <a:t>Gli strumenti per la raccolta </a:t>
            </a:r>
            <a:r>
              <a:rPr lang="it-IT" sz="2000" dirty="0" smtClean="0">
                <a:solidFill>
                  <a:schemeClr val="tx2"/>
                </a:solidFill>
              </a:rPr>
              <a:t>dati</a:t>
            </a:r>
            <a:endParaRPr lang="it-IT" sz="2000" dirty="0">
              <a:solidFill>
                <a:schemeClr val="tx2"/>
              </a:solidFill>
            </a:endParaRPr>
          </a:p>
        </p:txBody>
      </p:sp>
      <p:sp>
        <p:nvSpPr>
          <p:cNvPr id="8" name="Sottotitolo 2"/>
          <p:cNvSpPr txBox="1">
            <a:spLocks/>
          </p:cNvSpPr>
          <p:nvPr/>
        </p:nvSpPr>
        <p:spPr>
          <a:xfrm>
            <a:off x="462225" y="1557674"/>
            <a:ext cx="8176904" cy="4263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it-IT" sz="1800" b="1" dirty="0" smtClean="0">
                <a:solidFill>
                  <a:srgbClr val="C00000"/>
                </a:solidFill>
              </a:rPr>
              <a:t>Mappatura </a:t>
            </a:r>
            <a:r>
              <a:rPr lang="it-IT" sz="1800" b="1" dirty="0">
                <a:solidFill>
                  <a:srgbClr val="C00000"/>
                </a:solidFill>
              </a:rPr>
              <a:t>fisico strutturale dell’area di studio e del suo </a:t>
            </a:r>
            <a:r>
              <a:rPr lang="it-IT" sz="1800" b="1" dirty="0" smtClean="0">
                <a:solidFill>
                  <a:srgbClr val="C00000"/>
                </a:solidFill>
              </a:rPr>
              <a:t>intorno</a:t>
            </a:r>
          </a:p>
          <a:p>
            <a:pPr marL="0" indent="0" algn="just">
              <a:buNone/>
            </a:pPr>
            <a:r>
              <a:rPr lang="it-IT" sz="1500" dirty="0" smtClean="0">
                <a:solidFill>
                  <a:schemeClr val="tx1">
                    <a:lumMod val="75000"/>
                    <a:lumOff val="25000"/>
                  </a:schemeClr>
                </a:solidFill>
              </a:rPr>
              <a:t>I </a:t>
            </a:r>
            <a:r>
              <a:rPr lang="it-IT" sz="1500" dirty="0">
                <a:solidFill>
                  <a:schemeClr val="tx1">
                    <a:lumMod val="75000"/>
                    <a:lumOff val="25000"/>
                  </a:schemeClr>
                </a:solidFill>
              </a:rPr>
              <a:t>dati e le informazioni raccolte relative alle </a:t>
            </a:r>
            <a:r>
              <a:rPr lang="it-IT" sz="1800" b="1" dirty="0">
                <a:solidFill>
                  <a:schemeClr val="tx1">
                    <a:lumMod val="75000"/>
                    <a:lumOff val="25000"/>
                  </a:schemeClr>
                </a:solidFill>
              </a:rPr>
              <a:t>sorgenti di rischio</a:t>
            </a:r>
            <a:r>
              <a:rPr lang="it-IT" sz="1500" dirty="0">
                <a:solidFill>
                  <a:schemeClr val="tx1">
                    <a:lumMod val="75000"/>
                    <a:lumOff val="25000"/>
                  </a:schemeClr>
                </a:solidFill>
              </a:rPr>
              <a:t>, alla struttura e alle </a:t>
            </a:r>
            <a:r>
              <a:rPr lang="it-IT" sz="1800" b="1" dirty="0" smtClean="0">
                <a:solidFill>
                  <a:schemeClr val="tx1">
                    <a:lumMod val="75000"/>
                    <a:lumOff val="25000"/>
                  </a:schemeClr>
                </a:solidFill>
              </a:rPr>
              <a:t>risorse/mezzi</a:t>
            </a:r>
            <a:r>
              <a:rPr lang="it-IT" sz="1800" dirty="0" smtClean="0">
                <a:solidFill>
                  <a:schemeClr val="tx1">
                    <a:lumMod val="75000"/>
                    <a:lumOff val="25000"/>
                  </a:schemeClr>
                </a:solidFill>
              </a:rPr>
              <a:t> </a:t>
            </a:r>
            <a:r>
              <a:rPr lang="it-IT" sz="1500" dirty="0">
                <a:solidFill>
                  <a:schemeClr val="tx1">
                    <a:lumMod val="75000"/>
                    <a:lumOff val="25000"/>
                  </a:schemeClr>
                </a:solidFill>
              </a:rPr>
              <a:t>del porto, agli </a:t>
            </a:r>
            <a:r>
              <a:rPr lang="it-IT" sz="1800" b="1" dirty="0">
                <a:solidFill>
                  <a:schemeClr val="tx1">
                    <a:lumMod val="75000"/>
                    <a:lumOff val="25000"/>
                  </a:schemeClr>
                </a:solidFill>
              </a:rPr>
              <a:t>elementi vulnerabili </a:t>
            </a:r>
            <a:r>
              <a:rPr lang="it-IT" sz="1500" dirty="0">
                <a:solidFill>
                  <a:schemeClr val="tx1">
                    <a:lumMod val="75000"/>
                    <a:lumOff val="25000"/>
                  </a:schemeClr>
                </a:solidFill>
              </a:rPr>
              <a:t>presenti e </a:t>
            </a:r>
            <a:r>
              <a:rPr lang="it-IT" sz="1500" dirty="0" smtClean="0">
                <a:solidFill>
                  <a:schemeClr val="tx1">
                    <a:lumMod val="75000"/>
                    <a:lumOff val="25000"/>
                  </a:schemeClr>
                </a:solidFill>
              </a:rPr>
              <a:t>alle </a:t>
            </a:r>
            <a:r>
              <a:rPr lang="it-IT" sz="1800" b="1" dirty="0" smtClean="0">
                <a:solidFill>
                  <a:schemeClr val="tx1">
                    <a:lumMod val="75000"/>
                    <a:lumOff val="25000"/>
                  </a:schemeClr>
                </a:solidFill>
              </a:rPr>
              <a:t>risultanze delle analisi </a:t>
            </a:r>
            <a:r>
              <a:rPr lang="it-IT" sz="1800" b="1" dirty="0">
                <a:solidFill>
                  <a:schemeClr val="tx1">
                    <a:lumMod val="75000"/>
                    <a:lumOff val="25000"/>
                  </a:schemeClr>
                </a:solidFill>
              </a:rPr>
              <a:t>di rischio</a:t>
            </a:r>
            <a:r>
              <a:rPr lang="it-IT" sz="1500" dirty="0">
                <a:solidFill>
                  <a:schemeClr val="tx1">
                    <a:lumMod val="75000"/>
                    <a:lumOff val="25000"/>
                  </a:schemeClr>
                </a:solidFill>
              </a:rPr>
              <a:t>, possono essere gestiti ed organizzati tramite un sistema di </a:t>
            </a:r>
            <a:r>
              <a:rPr lang="it-IT" sz="1500" dirty="0" smtClean="0">
                <a:solidFill>
                  <a:schemeClr val="tx1">
                    <a:lumMod val="75000"/>
                    <a:lumOff val="25000"/>
                  </a:schemeClr>
                </a:solidFill>
              </a:rPr>
              <a:t>informazione </a:t>
            </a:r>
            <a:r>
              <a:rPr lang="it-IT" sz="1500" dirty="0">
                <a:solidFill>
                  <a:schemeClr val="tx1">
                    <a:lumMod val="75000"/>
                    <a:lumOff val="25000"/>
                  </a:schemeClr>
                </a:solidFill>
              </a:rPr>
              <a:t>geografica (</a:t>
            </a:r>
            <a:r>
              <a:rPr lang="it-IT" sz="2000" b="1" dirty="0">
                <a:solidFill>
                  <a:srgbClr val="C00000"/>
                </a:solidFill>
              </a:rPr>
              <a:t>GIS</a:t>
            </a:r>
            <a:r>
              <a:rPr lang="it-IT" sz="1500" dirty="0" smtClean="0">
                <a:solidFill>
                  <a:schemeClr val="tx1">
                    <a:lumMod val="75000"/>
                    <a:lumOff val="25000"/>
                  </a:schemeClr>
                </a:solidFill>
              </a:rPr>
              <a:t>).</a:t>
            </a:r>
            <a:endParaRPr lang="it-IT" sz="1500" dirty="0">
              <a:solidFill>
                <a:schemeClr val="tx1">
                  <a:lumMod val="75000"/>
                  <a:lumOff val="25000"/>
                </a:schemeClr>
              </a:solidFill>
            </a:endParaRPr>
          </a:p>
          <a:p>
            <a:pPr marL="0" indent="0" algn="just">
              <a:buNone/>
            </a:pPr>
            <a:endParaRPr lang="it-IT" sz="1500" dirty="0" smtClean="0">
              <a:solidFill>
                <a:schemeClr val="tx1">
                  <a:lumMod val="75000"/>
                  <a:lumOff val="25000"/>
                </a:schemeClr>
              </a:solidFill>
            </a:endParaRPr>
          </a:p>
          <a:p>
            <a:pPr algn="just"/>
            <a:r>
              <a:rPr lang="it-IT" sz="1800" b="1" dirty="0" smtClean="0">
                <a:solidFill>
                  <a:srgbClr val="C00000"/>
                </a:solidFill>
              </a:rPr>
              <a:t>Mappatura </a:t>
            </a:r>
            <a:r>
              <a:rPr lang="it-IT" sz="1800" b="1" dirty="0">
                <a:solidFill>
                  <a:srgbClr val="C00000"/>
                </a:solidFill>
              </a:rPr>
              <a:t>organizzativa </a:t>
            </a:r>
          </a:p>
          <a:p>
            <a:pPr marL="0" indent="0" algn="just">
              <a:buNone/>
            </a:pPr>
            <a:r>
              <a:rPr lang="it-IT" sz="1500" dirty="0" smtClean="0">
                <a:solidFill>
                  <a:schemeClr val="tx1">
                    <a:lumMod val="75000"/>
                    <a:lumOff val="25000"/>
                  </a:schemeClr>
                </a:solidFill>
              </a:rPr>
              <a:t>È necessario individuare gli </a:t>
            </a:r>
            <a:r>
              <a:rPr lang="it-IT" sz="1800" b="1" dirty="0">
                <a:solidFill>
                  <a:schemeClr val="tx1">
                    <a:lumMod val="75000"/>
                    <a:lumOff val="25000"/>
                  </a:schemeClr>
                </a:solidFill>
              </a:rPr>
              <a:t>strumenti vigenti </a:t>
            </a:r>
            <a:r>
              <a:rPr lang="it-IT" sz="1500" dirty="0">
                <a:solidFill>
                  <a:schemeClr val="tx1">
                    <a:lumMod val="75000"/>
                    <a:lumOff val="25000"/>
                  </a:schemeClr>
                </a:solidFill>
              </a:rPr>
              <a:t>di </a:t>
            </a:r>
            <a:r>
              <a:rPr lang="it-IT" sz="1500" dirty="0" smtClean="0">
                <a:solidFill>
                  <a:schemeClr val="tx1">
                    <a:lumMod val="75000"/>
                    <a:lumOff val="25000"/>
                  </a:schemeClr>
                </a:solidFill>
              </a:rPr>
              <a:t>gestione </a:t>
            </a:r>
            <a:r>
              <a:rPr lang="it-IT" sz="1500" dirty="0">
                <a:solidFill>
                  <a:schemeClr val="tx1">
                    <a:lumMod val="75000"/>
                    <a:lumOff val="25000"/>
                  </a:schemeClr>
                </a:solidFill>
              </a:rPr>
              <a:t>delle </a:t>
            </a:r>
            <a:r>
              <a:rPr lang="it-IT" sz="1500" dirty="0" smtClean="0">
                <a:solidFill>
                  <a:schemeClr val="tx1">
                    <a:lumMod val="75000"/>
                    <a:lumOff val="25000"/>
                  </a:schemeClr>
                </a:solidFill>
              </a:rPr>
              <a:t>emergenze, </a:t>
            </a:r>
            <a:r>
              <a:rPr lang="it-IT" sz="1500" dirty="0">
                <a:solidFill>
                  <a:schemeClr val="tx1">
                    <a:lumMod val="75000"/>
                    <a:lumOff val="25000"/>
                  </a:schemeClr>
                </a:solidFill>
              </a:rPr>
              <a:t>attraverso una mappatura organizzativa degli </a:t>
            </a:r>
            <a:r>
              <a:rPr lang="it-IT" sz="1800" b="1" dirty="0">
                <a:solidFill>
                  <a:schemeClr val="tx1">
                    <a:lumMod val="75000"/>
                    <a:lumOff val="25000"/>
                  </a:schemeClr>
                </a:solidFill>
              </a:rPr>
              <a:t>enti potenzialmente coinvolti</a:t>
            </a:r>
            <a:r>
              <a:rPr lang="it-IT" sz="1500" dirty="0">
                <a:solidFill>
                  <a:schemeClr val="tx1">
                    <a:lumMod val="75000"/>
                    <a:lumOff val="25000"/>
                  </a:schemeClr>
                </a:solidFill>
              </a:rPr>
              <a:t>, delle </a:t>
            </a:r>
            <a:r>
              <a:rPr lang="it-IT" sz="1800" b="1" dirty="0">
                <a:solidFill>
                  <a:schemeClr val="tx1">
                    <a:lumMod val="75000"/>
                    <a:lumOff val="25000"/>
                  </a:schemeClr>
                </a:solidFill>
              </a:rPr>
              <a:t>loro interazioni </a:t>
            </a:r>
            <a:r>
              <a:rPr lang="it-IT" sz="1500" dirty="0">
                <a:solidFill>
                  <a:schemeClr val="tx1">
                    <a:lumMod val="75000"/>
                    <a:lumOff val="25000"/>
                  </a:schemeClr>
                </a:solidFill>
              </a:rPr>
              <a:t>e delle </a:t>
            </a:r>
            <a:r>
              <a:rPr lang="it-IT" sz="1800" b="1" dirty="0">
                <a:solidFill>
                  <a:schemeClr val="tx1">
                    <a:lumMod val="75000"/>
                    <a:lumOff val="25000"/>
                  </a:schemeClr>
                </a:solidFill>
              </a:rPr>
              <a:t>loro competenze</a:t>
            </a:r>
            <a:r>
              <a:rPr lang="it-IT" sz="1500" dirty="0">
                <a:solidFill>
                  <a:schemeClr val="tx1">
                    <a:lumMod val="75000"/>
                    <a:lumOff val="25000"/>
                  </a:schemeClr>
                </a:solidFill>
              </a:rPr>
              <a:t>, nonché dei campi d’intervento.</a:t>
            </a:r>
          </a:p>
          <a:p>
            <a:pPr marL="0" indent="0">
              <a:buNone/>
            </a:pPr>
            <a:endParaRPr lang="it-IT" sz="1500" dirty="0" smtClean="0">
              <a:solidFill>
                <a:schemeClr val="tx1">
                  <a:lumMod val="75000"/>
                  <a:lumOff val="25000"/>
                </a:schemeClr>
              </a:solidFill>
            </a:endParaRPr>
          </a:p>
          <a:p>
            <a:pPr marL="0" indent="0">
              <a:buNone/>
            </a:pPr>
            <a:endParaRPr lang="it-IT" sz="1500" dirty="0">
              <a:solidFill>
                <a:schemeClr val="tx1">
                  <a:lumMod val="75000"/>
                  <a:lumOff val="25000"/>
                </a:schemeClr>
              </a:solidFill>
            </a:endParaRPr>
          </a:p>
        </p:txBody>
      </p:sp>
    </p:spTree>
    <p:extLst>
      <p:ext uri="{BB962C8B-B14F-4D97-AF65-F5344CB8AC3E}">
        <p14:creationId xmlns:p14="http://schemas.microsoft.com/office/powerpoint/2010/main" val="172149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1355</TotalTime>
  <Words>3210</Words>
  <Application>Microsoft Office PowerPoint</Application>
  <PresentationFormat>Presentazione su schermo (4:3)</PresentationFormat>
  <Paragraphs>434</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Seminario di diffusione SAFEPORT WP3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Sinfonia 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Maydee Morales</dc:creator>
  <cp:lastModifiedBy>Marco Buldrini</cp:lastModifiedBy>
  <cp:revision>97</cp:revision>
  <dcterms:created xsi:type="dcterms:W3CDTF">2014-01-30T10:11:02Z</dcterms:created>
  <dcterms:modified xsi:type="dcterms:W3CDTF">2014-10-24T01:17:21Z</dcterms:modified>
</cp:coreProperties>
</file>