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85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314" autoAdjust="0"/>
  </p:normalViewPr>
  <p:slideViewPr>
    <p:cSldViewPr snapToGrid="0" snapToObjects="1" showGuides="1">
      <p:cViewPr>
        <p:scale>
          <a:sx n="110" d="100"/>
          <a:sy n="110" d="100"/>
        </p:scale>
        <p:origin x="-72" y="42"/>
      </p:cViewPr>
      <p:guideLst>
        <p:guide orient="horz" pos="2127"/>
        <p:guide pos="288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D04B12-A589-426D-B256-03E562EB59C4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F3EB3B83-14BD-4624-A4BB-C3FF07F781DD}">
      <dgm:prSet phldrT="[Text]" custT="1"/>
      <dgm:spPr/>
      <dgm:t>
        <a:bodyPr/>
        <a:lstStyle/>
        <a:p>
          <a:r>
            <a:rPr lang="sl-SI" sz="1400" b="1" dirty="0" smtClean="0"/>
            <a:t>L</a:t>
          </a:r>
          <a:r>
            <a:rPr lang="it-IT" sz="1400" b="1" dirty="0" smtClean="0"/>
            <a:t>’analisi e la comparazione delle esperienze di prevenzione e gestione</a:t>
          </a:r>
          <a:endParaRPr lang="sl-SI" sz="1400" b="1" dirty="0"/>
        </a:p>
      </dgm:t>
    </dgm:pt>
    <dgm:pt modelId="{F1DB018C-1CB3-4CD0-B65F-6BB1034DB5A5}" type="parTrans" cxnId="{6702B34D-885F-4152-A35F-41200CBD2927}">
      <dgm:prSet/>
      <dgm:spPr/>
      <dgm:t>
        <a:bodyPr/>
        <a:lstStyle/>
        <a:p>
          <a:endParaRPr lang="sl-SI"/>
        </a:p>
      </dgm:t>
    </dgm:pt>
    <dgm:pt modelId="{D7C77A2B-93BF-4D59-8F08-A4691810D4B2}" type="sibTrans" cxnId="{6702B34D-885F-4152-A35F-41200CBD2927}">
      <dgm:prSet/>
      <dgm:spPr/>
      <dgm:t>
        <a:bodyPr/>
        <a:lstStyle/>
        <a:p>
          <a:endParaRPr lang="sl-SI"/>
        </a:p>
      </dgm:t>
    </dgm:pt>
    <dgm:pt modelId="{AA6E9CFE-7E79-4950-9BC0-D957412AC182}">
      <dgm:prSet phldrT="[Text]" custT="1"/>
      <dgm:spPr/>
      <dgm:t>
        <a:bodyPr/>
        <a:lstStyle/>
        <a:p>
          <a:r>
            <a:rPr lang="it-IT" sz="1400" b="1" dirty="0" smtClean="0"/>
            <a:t>Valutazione quantitativa delle probabilità di sversamento</a:t>
          </a:r>
          <a:endParaRPr lang="sl-SI" sz="1400" dirty="0"/>
        </a:p>
      </dgm:t>
    </dgm:pt>
    <dgm:pt modelId="{E79C6BEF-F995-432F-ADC0-FCAE297B2917}" type="parTrans" cxnId="{A24D61D4-A4D0-4860-B5D6-B62834B1B443}">
      <dgm:prSet/>
      <dgm:spPr/>
      <dgm:t>
        <a:bodyPr/>
        <a:lstStyle/>
        <a:p>
          <a:endParaRPr lang="sl-SI"/>
        </a:p>
      </dgm:t>
    </dgm:pt>
    <dgm:pt modelId="{66FE2784-72B6-4164-8E6E-856A1AC228A5}" type="sibTrans" cxnId="{A24D61D4-A4D0-4860-B5D6-B62834B1B443}">
      <dgm:prSet/>
      <dgm:spPr/>
      <dgm:t>
        <a:bodyPr/>
        <a:lstStyle/>
        <a:p>
          <a:endParaRPr lang="sl-SI"/>
        </a:p>
      </dgm:t>
    </dgm:pt>
    <dgm:pt modelId="{F780C521-47BB-47CD-87FA-35C60639D03B}">
      <dgm:prSet phldrT="[Text]" custT="1"/>
      <dgm:spPr/>
      <dgm:t>
        <a:bodyPr/>
        <a:lstStyle/>
        <a:p>
          <a:r>
            <a:rPr lang="it-IT" sz="1400" b="1" dirty="0" smtClean="0"/>
            <a:t>Studio delle modalità di propagazione</a:t>
          </a:r>
          <a:endParaRPr lang="sl-SI" sz="1400" dirty="0"/>
        </a:p>
      </dgm:t>
    </dgm:pt>
    <dgm:pt modelId="{0D76BFD0-7BDC-413C-90AE-57F6A5BD3F0A}" type="parTrans" cxnId="{B823C75D-701C-4C1C-8835-7FA51376CB3E}">
      <dgm:prSet/>
      <dgm:spPr/>
      <dgm:t>
        <a:bodyPr/>
        <a:lstStyle/>
        <a:p>
          <a:endParaRPr lang="sl-SI"/>
        </a:p>
      </dgm:t>
    </dgm:pt>
    <dgm:pt modelId="{9A3125A2-37B2-4B12-82E6-CBC90236A210}" type="sibTrans" cxnId="{B823C75D-701C-4C1C-8835-7FA51376CB3E}">
      <dgm:prSet/>
      <dgm:spPr/>
      <dgm:t>
        <a:bodyPr/>
        <a:lstStyle/>
        <a:p>
          <a:endParaRPr lang="sl-SI"/>
        </a:p>
      </dgm:t>
    </dgm:pt>
    <dgm:pt modelId="{8912D727-DFCD-469A-9F76-E5C10DFE1A8E}">
      <dgm:prSet phldrT="[Text]" custT="1"/>
      <dgm:spPr/>
      <dgm:t>
        <a:bodyPr/>
        <a:lstStyle/>
        <a:p>
          <a:r>
            <a:rPr lang="it-IT" sz="1400" b="1" dirty="0" smtClean="0"/>
            <a:t>Definizione di linee guida di intervento per il disinquinamento</a:t>
          </a:r>
          <a:endParaRPr lang="sl-SI" sz="1400" dirty="0"/>
        </a:p>
      </dgm:t>
    </dgm:pt>
    <dgm:pt modelId="{35656120-5E16-4127-8500-D2110D0EF08D}" type="parTrans" cxnId="{806D0C9C-505B-4D31-8BC0-1FF43E0EE4A5}">
      <dgm:prSet/>
      <dgm:spPr/>
      <dgm:t>
        <a:bodyPr/>
        <a:lstStyle/>
        <a:p>
          <a:endParaRPr lang="sl-SI"/>
        </a:p>
      </dgm:t>
    </dgm:pt>
    <dgm:pt modelId="{BBF062CA-352E-4DCF-9A4A-B7BB9EF90408}" type="sibTrans" cxnId="{806D0C9C-505B-4D31-8BC0-1FF43E0EE4A5}">
      <dgm:prSet/>
      <dgm:spPr/>
      <dgm:t>
        <a:bodyPr/>
        <a:lstStyle/>
        <a:p>
          <a:endParaRPr lang="sl-SI"/>
        </a:p>
      </dgm:t>
    </dgm:pt>
    <dgm:pt modelId="{5D5489C1-2464-4211-AE9C-7B78C22D77CB}">
      <dgm:prSet phldrT="[Text]" custT="1"/>
      <dgm:spPr/>
      <dgm:t>
        <a:bodyPr/>
        <a:lstStyle/>
        <a:p>
          <a:r>
            <a:rPr lang="it-IT" sz="1400" b="1" dirty="0" smtClean="0"/>
            <a:t>Individuazione degli approntamenti tecnici per le opere di disinquinamento</a:t>
          </a:r>
          <a:endParaRPr lang="sl-SI" sz="1400" dirty="0"/>
        </a:p>
      </dgm:t>
    </dgm:pt>
    <dgm:pt modelId="{065AFD6A-11DF-43CE-AAE9-B0F6487FF5F2}" type="parTrans" cxnId="{E80E48BD-05E1-4526-876D-1D90AA878B9A}">
      <dgm:prSet/>
      <dgm:spPr/>
      <dgm:t>
        <a:bodyPr/>
        <a:lstStyle/>
        <a:p>
          <a:endParaRPr lang="sl-SI"/>
        </a:p>
      </dgm:t>
    </dgm:pt>
    <dgm:pt modelId="{BF869CE3-43A2-46A2-B571-82780AE7375D}" type="sibTrans" cxnId="{E80E48BD-05E1-4526-876D-1D90AA878B9A}">
      <dgm:prSet/>
      <dgm:spPr/>
      <dgm:t>
        <a:bodyPr/>
        <a:lstStyle/>
        <a:p>
          <a:endParaRPr lang="sl-SI"/>
        </a:p>
      </dgm:t>
    </dgm:pt>
    <dgm:pt modelId="{160CF42B-652D-4121-9EFB-2524747D9B9B}" type="pres">
      <dgm:prSet presAssocID="{8FD04B12-A589-426D-B256-03E562EB59C4}" presName="CompostProcess" presStyleCnt="0">
        <dgm:presLayoutVars>
          <dgm:dir/>
          <dgm:resizeHandles val="exact"/>
        </dgm:presLayoutVars>
      </dgm:prSet>
      <dgm:spPr/>
    </dgm:pt>
    <dgm:pt modelId="{DA06776C-36CC-4F7D-B0C4-008F01892D82}" type="pres">
      <dgm:prSet presAssocID="{8FD04B12-A589-426D-B256-03E562EB59C4}" presName="arrow" presStyleLbl="bgShp" presStyleIdx="0" presStyleCnt="1" custLinFactNeighborX="1268" custLinFactNeighborY="0"/>
      <dgm:spPr/>
    </dgm:pt>
    <dgm:pt modelId="{8CFCE53B-56A9-43AF-871E-5814A569D142}" type="pres">
      <dgm:prSet presAssocID="{8FD04B12-A589-426D-B256-03E562EB59C4}" presName="linearProcess" presStyleCnt="0"/>
      <dgm:spPr/>
    </dgm:pt>
    <dgm:pt modelId="{8C0B2CEC-542F-4B22-8FC8-A606B5B1C3F6}" type="pres">
      <dgm:prSet presAssocID="{F3EB3B83-14BD-4624-A4BB-C3FF07F781DD}" presName="textNode" presStyleLbl="node1" presStyleIdx="0" presStyleCnt="5" custScaleX="148282" custScaleY="95769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491F3A3A-BB36-44C6-9053-E56B04E353D2}" type="pres">
      <dgm:prSet presAssocID="{D7C77A2B-93BF-4D59-8F08-A4691810D4B2}" presName="sibTrans" presStyleCnt="0"/>
      <dgm:spPr/>
    </dgm:pt>
    <dgm:pt modelId="{D2FAF130-F0C5-472D-9573-C5F3208B604D}" type="pres">
      <dgm:prSet presAssocID="{AA6E9CFE-7E79-4950-9BC0-D957412AC182}" presName="textNode" presStyleLbl="node1" presStyleIdx="1" presStyleCnt="5" custScaleX="143172" custScaleY="91821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699B52D5-4C5B-4491-9F8C-DF663929F6CD}" type="pres">
      <dgm:prSet presAssocID="{66FE2784-72B6-4164-8E6E-856A1AC228A5}" presName="sibTrans" presStyleCnt="0"/>
      <dgm:spPr/>
    </dgm:pt>
    <dgm:pt modelId="{7700FC76-0BF0-4EFA-AEB2-F691F8039EB6}" type="pres">
      <dgm:prSet presAssocID="{F780C521-47BB-47CD-87FA-35C60639D03B}" presName="textNode" presStyleLbl="node1" presStyleIdx="2" presStyleCnt="5" custScaleX="151160" custScaleY="88861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F9E81327-F422-4DE9-8C58-9932F0C180B1}" type="pres">
      <dgm:prSet presAssocID="{9A3125A2-37B2-4B12-82E6-CBC90236A210}" presName="sibTrans" presStyleCnt="0"/>
      <dgm:spPr/>
    </dgm:pt>
    <dgm:pt modelId="{1272618A-7F6A-4796-949C-ED76B8FE4F65}" type="pres">
      <dgm:prSet presAssocID="{8912D727-DFCD-469A-9F76-E5C10DFE1A8E}" presName="textNode" presStyleLbl="node1" presStyleIdx="3" presStyleCnt="5" custScaleX="181120" custScaleY="92808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9744DC63-B04E-4B04-BAF1-960EF007CDC0}" type="pres">
      <dgm:prSet presAssocID="{BBF062CA-352E-4DCF-9A4A-B7BB9EF90408}" presName="sibTrans" presStyleCnt="0"/>
      <dgm:spPr/>
    </dgm:pt>
    <dgm:pt modelId="{F4E38199-5F77-4DAD-B7D0-97C225747E75}" type="pres">
      <dgm:prSet presAssocID="{5D5489C1-2464-4211-AE9C-7B78C22D77CB}" presName="textNode" presStyleLbl="node1" presStyleIdx="4" presStyleCnt="5" custScaleX="164309" custScaleY="8096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A8976D3B-8B56-4E09-835C-B63DEF337E43}" type="presOf" srcId="{AA6E9CFE-7E79-4950-9BC0-D957412AC182}" destId="{D2FAF130-F0C5-472D-9573-C5F3208B604D}" srcOrd="0" destOrd="0" presId="urn:microsoft.com/office/officeart/2005/8/layout/hProcess9"/>
    <dgm:cxn modelId="{06F9AC2F-1FAA-4068-BD70-93C9937074B8}" type="presOf" srcId="{8912D727-DFCD-469A-9F76-E5C10DFE1A8E}" destId="{1272618A-7F6A-4796-949C-ED76B8FE4F65}" srcOrd="0" destOrd="0" presId="urn:microsoft.com/office/officeart/2005/8/layout/hProcess9"/>
    <dgm:cxn modelId="{E80E48BD-05E1-4526-876D-1D90AA878B9A}" srcId="{8FD04B12-A589-426D-B256-03E562EB59C4}" destId="{5D5489C1-2464-4211-AE9C-7B78C22D77CB}" srcOrd="4" destOrd="0" parTransId="{065AFD6A-11DF-43CE-AAE9-B0F6487FF5F2}" sibTransId="{BF869CE3-43A2-46A2-B571-82780AE7375D}"/>
    <dgm:cxn modelId="{BF824550-26A6-4B7B-B89D-D1FF104A9397}" type="presOf" srcId="{F780C521-47BB-47CD-87FA-35C60639D03B}" destId="{7700FC76-0BF0-4EFA-AEB2-F691F8039EB6}" srcOrd="0" destOrd="0" presId="urn:microsoft.com/office/officeart/2005/8/layout/hProcess9"/>
    <dgm:cxn modelId="{02330839-B0D1-42BD-B87D-7696341DBC46}" type="presOf" srcId="{5D5489C1-2464-4211-AE9C-7B78C22D77CB}" destId="{F4E38199-5F77-4DAD-B7D0-97C225747E75}" srcOrd="0" destOrd="0" presId="urn:microsoft.com/office/officeart/2005/8/layout/hProcess9"/>
    <dgm:cxn modelId="{079E3FA8-DDFB-48FF-839B-2CA216E5ABDB}" type="presOf" srcId="{F3EB3B83-14BD-4624-A4BB-C3FF07F781DD}" destId="{8C0B2CEC-542F-4B22-8FC8-A606B5B1C3F6}" srcOrd="0" destOrd="0" presId="urn:microsoft.com/office/officeart/2005/8/layout/hProcess9"/>
    <dgm:cxn modelId="{5227206C-3778-460A-9590-4BC86A242FB5}" type="presOf" srcId="{8FD04B12-A589-426D-B256-03E562EB59C4}" destId="{160CF42B-652D-4121-9EFB-2524747D9B9B}" srcOrd="0" destOrd="0" presId="urn:microsoft.com/office/officeart/2005/8/layout/hProcess9"/>
    <dgm:cxn modelId="{806D0C9C-505B-4D31-8BC0-1FF43E0EE4A5}" srcId="{8FD04B12-A589-426D-B256-03E562EB59C4}" destId="{8912D727-DFCD-469A-9F76-E5C10DFE1A8E}" srcOrd="3" destOrd="0" parTransId="{35656120-5E16-4127-8500-D2110D0EF08D}" sibTransId="{BBF062CA-352E-4DCF-9A4A-B7BB9EF90408}"/>
    <dgm:cxn modelId="{A24D61D4-A4D0-4860-B5D6-B62834B1B443}" srcId="{8FD04B12-A589-426D-B256-03E562EB59C4}" destId="{AA6E9CFE-7E79-4950-9BC0-D957412AC182}" srcOrd="1" destOrd="0" parTransId="{E79C6BEF-F995-432F-ADC0-FCAE297B2917}" sibTransId="{66FE2784-72B6-4164-8E6E-856A1AC228A5}"/>
    <dgm:cxn modelId="{6702B34D-885F-4152-A35F-41200CBD2927}" srcId="{8FD04B12-A589-426D-B256-03E562EB59C4}" destId="{F3EB3B83-14BD-4624-A4BB-C3FF07F781DD}" srcOrd="0" destOrd="0" parTransId="{F1DB018C-1CB3-4CD0-B65F-6BB1034DB5A5}" sibTransId="{D7C77A2B-93BF-4D59-8F08-A4691810D4B2}"/>
    <dgm:cxn modelId="{B823C75D-701C-4C1C-8835-7FA51376CB3E}" srcId="{8FD04B12-A589-426D-B256-03E562EB59C4}" destId="{F780C521-47BB-47CD-87FA-35C60639D03B}" srcOrd="2" destOrd="0" parTransId="{0D76BFD0-7BDC-413C-90AE-57F6A5BD3F0A}" sibTransId="{9A3125A2-37B2-4B12-82E6-CBC90236A210}"/>
    <dgm:cxn modelId="{0794FE63-3FD2-4B96-A528-B33DFF30E967}" type="presParOf" srcId="{160CF42B-652D-4121-9EFB-2524747D9B9B}" destId="{DA06776C-36CC-4F7D-B0C4-008F01892D82}" srcOrd="0" destOrd="0" presId="urn:microsoft.com/office/officeart/2005/8/layout/hProcess9"/>
    <dgm:cxn modelId="{1EE1F18B-B33A-4223-A083-7FE90C879418}" type="presParOf" srcId="{160CF42B-652D-4121-9EFB-2524747D9B9B}" destId="{8CFCE53B-56A9-43AF-871E-5814A569D142}" srcOrd="1" destOrd="0" presId="urn:microsoft.com/office/officeart/2005/8/layout/hProcess9"/>
    <dgm:cxn modelId="{242A5E6C-964C-4D3A-AE00-390C7506F2AA}" type="presParOf" srcId="{8CFCE53B-56A9-43AF-871E-5814A569D142}" destId="{8C0B2CEC-542F-4B22-8FC8-A606B5B1C3F6}" srcOrd="0" destOrd="0" presId="urn:microsoft.com/office/officeart/2005/8/layout/hProcess9"/>
    <dgm:cxn modelId="{293E09EF-5608-43F8-9054-7B8C50D89481}" type="presParOf" srcId="{8CFCE53B-56A9-43AF-871E-5814A569D142}" destId="{491F3A3A-BB36-44C6-9053-E56B04E353D2}" srcOrd="1" destOrd="0" presId="urn:microsoft.com/office/officeart/2005/8/layout/hProcess9"/>
    <dgm:cxn modelId="{1986A1C5-DFAD-4AEC-A226-C8F876318057}" type="presParOf" srcId="{8CFCE53B-56A9-43AF-871E-5814A569D142}" destId="{D2FAF130-F0C5-472D-9573-C5F3208B604D}" srcOrd="2" destOrd="0" presId="urn:microsoft.com/office/officeart/2005/8/layout/hProcess9"/>
    <dgm:cxn modelId="{4F6341A7-E219-4C24-9EA4-076F9E9BDDB4}" type="presParOf" srcId="{8CFCE53B-56A9-43AF-871E-5814A569D142}" destId="{699B52D5-4C5B-4491-9F8C-DF663929F6CD}" srcOrd="3" destOrd="0" presId="urn:microsoft.com/office/officeart/2005/8/layout/hProcess9"/>
    <dgm:cxn modelId="{C0067705-6D2E-4E40-AE1F-73C6E2E92F77}" type="presParOf" srcId="{8CFCE53B-56A9-43AF-871E-5814A569D142}" destId="{7700FC76-0BF0-4EFA-AEB2-F691F8039EB6}" srcOrd="4" destOrd="0" presId="urn:microsoft.com/office/officeart/2005/8/layout/hProcess9"/>
    <dgm:cxn modelId="{5E3BC6F9-3BAE-40C6-A0ED-6A4C25DFE3D7}" type="presParOf" srcId="{8CFCE53B-56A9-43AF-871E-5814A569D142}" destId="{F9E81327-F422-4DE9-8C58-9932F0C180B1}" srcOrd="5" destOrd="0" presId="urn:microsoft.com/office/officeart/2005/8/layout/hProcess9"/>
    <dgm:cxn modelId="{91667B81-5508-4B79-801E-DB941F4E4FE8}" type="presParOf" srcId="{8CFCE53B-56A9-43AF-871E-5814A569D142}" destId="{1272618A-7F6A-4796-949C-ED76B8FE4F65}" srcOrd="6" destOrd="0" presId="urn:microsoft.com/office/officeart/2005/8/layout/hProcess9"/>
    <dgm:cxn modelId="{02EC72B7-E43E-4D3E-AB13-128EE0DCD8E6}" type="presParOf" srcId="{8CFCE53B-56A9-43AF-871E-5814A569D142}" destId="{9744DC63-B04E-4B04-BAF1-960EF007CDC0}" srcOrd="7" destOrd="0" presId="urn:microsoft.com/office/officeart/2005/8/layout/hProcess9"/>
    <dgm:cxn modelId="{3829AEA9-6746-4B89-8666-49D46AE337B8}" type="presParOf" srcId="{8CFCE53B-56A9-43AF-871E-5814A569D142}" destId="{F4E38199-5F77-4DAD-B7D0-97C225747E75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06776C-36CC-4F7D-B0C4-008F01892D82}">
      <dsp:nvSpPr>
        <dsp:cNvPr id="0" name=""/>
        <dsp:cNvSpPr/>
      </dsp:nvSpPr>
      <dsp:spPr>
        <a:xfrm>
          <a:off x="699077" y="0"/>
          <a:ext cx="6927367" cy="40640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0B2CEC-542F-4B22-8FC8-A606B5B1C3F6}">
      <dsp:nvSpPr>
        <dsp:cNvPr id="0" name=""/>
        <dsp:cNvSpPr/>
      </dsp:nvSpPr>
      <dsp:spPr>
        <a:xfrm>
          <a:off x="3631" y="1253589"/>
          <a:ext cx="1412641" cy="1556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400" b="1" kern="1200" dirty="0" smtClean="0"/>
            <a:t>L</a:t>
          </a:r>
          <a:r>
            <a:rPr lang="it-IT" sz="1400" b="1" kern="1200" dirty="0" smtClean="0"/>
            <a:t>’analisi e la comparazione delle esperienze di prevenzione e gestione</a:t>
          </a:r>
          <a:endParaRPr lang="sl-SI" sz="1400" b="1" kern="1200" dirty="0"/>
        </a:p>
      </dsp:txBody>
      <dsp:txXfrm>
        <a:off x="72590" y="1322548"/>
        <a:ext cx="1274723" cy="1418902"/>
      </dsp:txXfrm>
    </dsp:sp>
    <dsp:sp modelId="{D2FAF130-F0C5-472D-9573-C5F3208B604D}">
      <dsp:nvSpPr>
        <dsp:cNvPr id="0" name=""/>
        <dsp:cNvSpPr/>
      </dsp:nvSpPr>
      <dsp:spPr>
        <a:xfrm>
          <a:off x="1575051" y="1285678"/>
          <a:ext cx="1363959" cy="14926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/>
            <a:t>Valutazione quantitativa delle probabilità di sversamento</a:t>
          </a:r>
          <a:endParaRPr lang="sl-SI" sz="1400" kern="1200" dirty="0"/>
        </a:p>
      </dsp:txBody>
      <dsp:txXfrm>
        <a:off x="1641634" y="1352261"/>
        <a:ext cx="1230793" cy="1359476"/>
      </dsp:txXfrm>
    </dsp:sp>
    <dsp:sp modelId="{7700FC76-0BF0-4EFA-AEB2-F691F8039EB6}">
      <dsp:nvSpPr>
        <dsp:cNvPr id="0" name=""/>
        <dsp:cNvSpPr/>
      </dsp:nvSpPr>
      <dsp:spPr>
        <a:xfrm>
          <a:off x="3097789" y="1309737"/>
          <a:ext cx="1440059" cy="14445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/>
            <a:t>Studio delle modalità di propagazione</a:t>
          </a:r>
          <a:endParaRPr lang="sl-SI" sz="1400" kern="1200" dirty="0"/>
        </a:p>
      </dsp:txBody>
      <dsp:txXfrm>
        <a:off x="3168087" y="1380035"/>
        <a:ext cx="1299463" cy="1303928"/>
      </dsp:txXfrm>
    </dsp:sp>
    <dsp:sp modelId="{1272618A-7F6A-4796-949C-ED76B8FE4F65}">
      <dsp:nvSpPr>
        <dsp:cNvPr id="0" name=""/>
        <dsp:cNvSpPr/>
      </dsp:nvSpPr>
      <dsp:spPr>
        <a:xfrm>
          <a:off x="4696627" y="1277656"/>
          <a:ext cx="1725479" cy="15086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/>
            <a:t>Definizione di linee guida di intervento per il disinquinamento</a:t>
          </a:r>
          <a:endParaRPr lang="sl-SI" sz="1400" kern="1200" dirty="0"/>
        </a:p>
      </dsp:txBody>
      <dsp:txXfrm>
        <a:off x="4770275" y="1351304"/>
        <a:ext cx="1578183" cy="1361390"/>
      </dsp:txXfrm>
    </dsp:sp>
    <dsp:sp modelId="{F4E38199-5F77-4DAD-B7D0-97C225747E75}">
      <dsp:nvSpPr>
        <dsp:cNvPr id="0" name=""/>
        <dsp:cNvSpPr/>
      </dsp:nvSpPr>
      <dsp:spPr>
        <a:xfrm>
          <a:off x="6580886" y="1373908"/>
          <a:ext cx="1565326" cy="13161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/>
            <a:t>Individuazione degli approntamenti tecnici per le opere di disinquinamento</a:t>
          </a:r>
          <a:endParaRPr lang="sl-SI" sz="1400" kern="1200" dirty="0"/>
        </a:p>
      </dsp:txBody>
      <dsp:txXfrm>
        <a:off x="6645137" y="1438159"/>
        <a:ext cx="1436824" cy="11876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BAA277-3BBD-491F-9413-FF90CB006157}" type="datetimeFigureOut">
              <a:rPr lang="sl-SI" smtClean="0"/>
              <a:t>23.10.2014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8BDFE-C850-4451-92AB-43FA78999C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20210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sl-SI" dirty="0" smtClean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sl-SI" b="1" dirty="0" smtClean="0"/>
          </a:p>
          <a:p>
            <a:endParaRPr lang="sl-SI" dirty="0" smtClean="0"/>
          </a:p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BDFE-C850-4451-92AB-43FA78999C80}" type="slidenum">
              <a:rPr lang="sl-SI" smtClean="0"/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14013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BDFE-C850-4451-92AB-43FA78999C80}" type="slidenum">
              <a:rPr lang="sl-SI" smtClean="0"/>
              <a:t>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14013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BDFE-C850-4451-92AB-43FA78999C80}" type="slidenum">
              <a:rPr lang="sl-SI" smtClean="0"/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14013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BDFE-C850-4451-92AB-43FA78999C80}" type="slidenum">
              <a:rPr lang="sl-SI" smtClean="0"/>
              <a:t>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14013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l-SI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BDFE-C850-4451-92AB-43FA78999C80}" type="slidenum">
              <a:rPr lang="sl-SI" smtClean="0"/>
              <a:t>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14013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l-SI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BDFE-C850-4451-92AB-43FA78999C80}" type="slidenum">
              <a:rPr lang="sl-SI" smtClean="0"/>
              <a:t>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14013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l-SI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BDFE-C850-4451-92AB-43FA78999C80}" type="slidenum">
              <a:rPr lang="sl-SI" smtClean="0"/>
              <a:t>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14013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D2590-10CF-4C4A-976F-33D8EC272590}" type="datetimeFigureOut">
              <a:rPr lang="it-IT" smtClean="0"/>
              <a:t>23/10/2014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B6AF-B684-6040-A639-E43291E7A43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711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D2590-10CF-4C4A-976F-33D8EC272590}" type="datetimeFigureOut">
              <a:rPr lang="it-IT" smtClean="0"/>
              <a:t>23/10/2014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B6AF-B684-6040-A639-E43291E7A43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9716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D2590-10CF-4C4A-976F-33D8EC272590}" type="datetimeFigureOut">
              <a:rPr lang="it-IT" smtClean="0"/>
              <a:t>23/10/2014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B6AF-B684-6040-A639-E43291E7A43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992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D2590-10CF-4C4A-976F-33D8EC272590}" type="datetimeFigureOut">
              <a:rPr lang="it-IT" smtClean="0"/>
              <a:t>23/10/2014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B6AF-B684-6040-A639-E43291E7A43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5201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D2590-10CF-4C4A-976F-33D8EC272590}" type="datetimeFigureOut">
              <a:rPr lang="it-IT" smtClean="0"/>
              <a:t>23/10/2014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B6AF-B684-6040-A639-E43291E7A43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6278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D2590-10CF-4C4A-976F-33D8EC272590}" type="datetimeFigureOut">
              <a:rPr lang="it-IT" smtClean="0"/>
              <a:t>23/10/2014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B6AF-B684-6040-A639-E43291E7A43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2772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D2590-10CF-4C4A-976F-33D8EC272590}" type="datetimeFigureOut">
              <a:rPr lang="it-IT" smtClean="0"/>
              <a:t>23/10/2014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B6AF-B684-6040-A639-E43291E7A43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644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D2590-10CF-4C4A-976F-33D8EC272590}" type="datetimeFigureOut">
              <a:rPr lang="it-IT" smtClean="0"/>
              <a:t>23/10/2014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B6AF-B684-6040-A639-E43291E7A43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127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D2590-10CF-4C4A-976F-33D8EC272590}" type="datetimeFigureOut">
              <a:rPr lang="it-IT" smtClean="0"/>
              <a:t>23/10/2014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B6AF-B684-6040-A639-E43291E7A43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4335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D2590-10CF-4C4A-976F-33D8EC272590}" type="datetimeFigureOut">
              <a:rPr lang="it-IT" smtClean="0"/>
              <a:t>23/10/2014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B6AF-B684-6040-A639-E43291E7A43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5687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D2590-10CF-4C4A-976F-33D8EC272590}" type="datetimeFigureOut">
              <a:rPr lang="it-IT" smtClean="0"/>
              <a:t>23/10/2014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B6AF-B684-6040-A639-E43291E7A43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9691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D2590-10CF-4C4A-976F-33D8EC272590}" type="datetimeFigureOut">
              <a:rPr lang="it-IT" smtClean="0"/>
              <a:t>23/10/2014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2B6AF-B684-6040-A639-E43291E7A43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4769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5.png"/><Relationship Id="rId10" Type="http://schemas.microsoft.com/office/2007/relationships/diagramDrawing" Target="../diagrams/drawing1.xml"/><Relationship Id="rId4" Type="http://schemas.openxmlformats.org/officeDocument/2006/relationships/image" Target="../media/image2.emf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6.emf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2.emf"/><Relationship Id="rId4" Type="http://schemas.openxmlformats.org/officeDocument/2006/relationships/image" Target="../media/image7.emf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.png"/><Relationship Id="rId11" Type="http://schemas.openxmlformats.org/officeDocument/2006/relationships/image" Target="../media/image18.png"/><Relationship Id="rId5" Type="http://schemas.openxmlformats.org/officeDocument/2006/relationships/image" Target="../media/image2.emf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openxmlformats.org/officeDocument/2006/relationships/image" Target="../media/image25.png"/><Relationship Id="rId3" Type="http://schemas.openxmlformats.org/officeDocument/2006/relationships/image" Target="../media/image2.emf"/><Relationship Id="rId7" Type="http://schemas.openxmlformats.org/officeDocument/2006/relationships/image" Target="../media/image21.emf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hyperlink" Target="http://www.google.si/url?sa=i&amp;rct=j&amp;q=&amp;esrc=s&amp;frm=1&amp;source=images&amp;cd=&amp;cad=rja&amp;docid=DTfXXp5eo0TmcM&amp;tbnid=V4ilNFLP5UtEOM:&amp;ved=0CAUQjRw&amp;url=http://www.elastec.com/oilspill/oildrumskimmers/minimax/&amp;ei=gqznUpu3FMjJtQaj0YD4AQ&amp;bvm=bv.59930103,d.bGQ&amp;psig=AFQjCNEWnpEHi2NF5TzkmudkZoOOa3BlyA&amp;ust=1391000804292799" TargetMode="External"/><Relationship Id="rId5" Type="http://schemas.openxmlformats.org/officeDocument/2006/relationships/image" Target="../media/image19.png"/><Relationship Id="rId10" Type="http://schemas.openxmlformats.org/officeDocument/2006/relationships/image" Target="../media/image23.jpeg"/><Relationship Id="rId4" Type="http://schemas.openxmlformats.org/officeDocument/2006/relationships/image" Target="../media/image5.png"/><Relationship Id="rId9" Type="http://schemas.openxmlformats.org/officeDocument/2006/relationships/hyperlink" Target="http://www.google.si/url?sa=i&amp;rct=j&amp;q=&amp;esrc=s&amp;frm=1&amp;source=images&amp;cd=&amp;cad=rja&amp;docid=pAAiDLYIs8OCxM&amp;tbnid=B-az1QfxNo-ETM:&amp;ved=0CAUQjRw&amp;url=http://www.eoearth.org/view/article/162269/&amp;ei=dKvnUpTyK4TAtQa-84GYBg&amp;bvm=bv.59930103,d.bGQ&amp;psig=AFQjCNEWnpEHi2NF5TzkmudkZoOOa3BlyA&amp;ust=1391000804292799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74" y="3080587"/>
            <a:ext cx="5508000" cy="36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74" y="5820261"/>
            <a:ext cx="2061000" cy="78227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6173" y="193645"/>
            <a:ext cx="3253230" cy="6558942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60274" y="572376"/>
            <a:ext cx="5368974" cy="1470025"/>
          </a:xfrm>
        </p:spPr>
        <p:txBody>
          <a:bodyPr>
            <a:noAutofit/>
          </a:bodyPr>
          <a:lstStyle/>
          <a:p>
            <a:pPr algn="l"/>
            <a:r>
              <a:rPr lang="sl-SI" sz="3500" dirty="0" smtClean="0">
                <a:solidFill>
                  <a:srgbClr val="128512"/>
                </a:solidFill>
              </a:rPr>
              <a:t/>
            </a:r>
            <a:br>
              <a:rPr lang="sl-SI" sz="3500" dirty="0" smtClean="0">
                <a:solidFill>
                  <a:srgbClr val="128512"/>
                </a:solidFill>
              </a:rPr>
            </a:br>
            <a:r>
              <a:rPr lang="it-IT" sz="3500" dirty="0" smtClean="0">
                <a:solidFill>
                  <a:srgbClr val="128512"/>
                </a:solidFill>
              </a:rPr>
              <a:t>LA GESTIONE DEGLI SVERSAMENTI IN MARE: </a:t>
            </a:r>
            <a:r>
              <a:rPr lang="sl-SI" sz="3500" dirty="0" smtClean="0">
                <a:solidFill>
                  <a:srgbClr val="128512"/>
                </a:solidFill>
              </a:rPr>
              <a:t/>
            </a:r>
            <a:br>
              <a:rPr lang="sl-SI" sz="3500" dirty="0" smtClean="0">
                <a:solidFill>
                  <a:srgbClr val="128512"/>
                </a:solidFill>
              </a:rPr>
            </a:br>
            <a:r>
              <a:rPr lang="it-IT" sz="3500" dirty="0" smtClean="0">
                <a:solidFill>
                  <a:srgbClr val="128512"/>
                </a:solidFill>
              </a:rPr>
              <a:t>I METODI D`INTERVENTO</a:t>
            </a:r>
            <a:endParaRPr lang="it-IT" sz="3500" dirty="0">
              <a:solidFill>
                <a:srgbClr val="128512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60274" y="2497727"/>
            <a:ext cx="5368974" cy="2043246"/>
          </a:xfrm>
        </p:spPr>
        <p:txBody>
          <a:bodyPr>
            <a:noAutofit/>
          </a:bodyPr>
          <a:lstStyle/>
          <a:p>
            <a:pPr algn="l"/>
            <a:r>
              <a:rPr lang="sl-SI" sz="1400" b="1" cap="small" dirty="0"/>
              <a:t>WP5- </a:t>
            </a:r>
            <a:r>
              <a:rPr lang="it-IT" sz="1400" b="1" dirty="0"/>
              <a:t>STUDIO DEGLI EFFETTI DI UN INQUINANTE SVERSATO IN MARE E DEFINIZIONE DEI METODI D’INTERVENTO</a:t>
            </a:r>
            <a:endParaRPr lang="it-IT" sz="1400" dirty="0"/>
          </a:p>
          <a:p>
            <a:pPr algn="l"/>
            <a:endParaRPr lang="sl-SI" sz="1500" dirty="0" smtClean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93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8" b="7175"/>
          <a:stretch/>
        </p:blipFill>
        <p:spPr bwMode="auto">
          <a:xfrm>
            <a:off x="2310807" y="2892975"/>
            <a:ext cx="6656730" cy="39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274" y="5960393"/>
            <a:ext cx="1691806" cy="642145"/>
          </a:xfrm>
          <a:prstGeom prst="rect">
            <a:avLst/>
          </a:prstGeom>
        </p:spPr>
      </p:pic>
      <p:pic>
        <p:nvPicPr>
          <p:cNvPr id="5" name="Segnaposto contenuto 4" descr="EU_orizz.pn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" b="2117"/>
          <a:stretch>
            <a:fillRect/>
          </a:stretch>
        </p:blipFill>
        <p:spPr>
          <a:xfrm>
            <a:off x="7243575" y="5820710"/>
            <a:ext cx="1395553" cy="781828"/>
          </a:xfrm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227042" y="211428"/>
            <a:ext cx="7982864" cy="11259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500" dirty="0" smtClean="0">
                <a:solidFill>
                  <a:srgbClr val="128512"/>
                </a:solidFill>
              </a:rPr>
              <a:t>STUDIO </a:t>
            </a:r>
            <a:r>
              <a:rPr lang="it-IT" sz="3500" dirty="0">
                <a:solidFill>
                  <a:srgbClr val="128512"/>
                </a:solidFill>
              </a:rPr>
              <a:t>DEGLI EFFETTI DI UN INQUINANTE SVERSATO IN MARE E DEFINIZIONE DEI METODI D’INTERVENTO</a:t>
            </a:r>
          </a:p>
        </p:txBody>
      </p:sp>
      <p:sp>
        <p:nvSpPr>
          <p:cNvPr id="8" name="Sottotitolo 2"/>
          <p:cNvSpPr txBox="1">
            <a:spLocks/>
          </p:cNvSpPr>
          <p:nvPr/>
        </p:nvSpPr>
        <p:spPr>
          <a:xfrm>
            <a:off x="144379" y="2093495"/>
            <a:ext cx="7732295" cy="36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22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l-SI" sz="22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l-SI" sz="22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l-SI" sz="22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l-SI" sz="22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l-SI" sz="22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sl-SI" sz="2000" dirty="0">
                <a:solidFill>
                  <a:srgbClr val="128512"/>
                </a:solidFill>
                <a:latin typeface="+mj-lt"/>
                <a:ea typeface="+mj-ea"/>
                <a:cs typeface="+mj-cs"/>
              </a:rPr>
              <a:t>PORTI COINVOLTI:</a:t>
            </a:r>
          </a:p>
        </p:txBody>
      </p:sp>
      <p:sp>
        <p:nvSpPr>
          <p:cNvPr id="10" name="Sottotitolo 2"/>
          <p:cNvSpPr txBox="1">
            <a:spLocks/>
          </p:cNvSpPr>
          <p:nvPr/>
        </p:nvSpPr>
        <p:spPr>
          <a:xfrm>
            <a:off x="144379" y="1580147"/>
            <a:ext cx="3781443" cy="2520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2000" dirty="0">
                <a:solidFill>
                  <a:srgbClr val="128512"/>
                </a:solidFill>
                <a:latin typeface="+mj-lt"/>
                <a:ea typeface="+mj-ea"/>
                <a:cs typeface="+mj-cs"/>
              </a:rPr>
              <a:t>ATTIVITA:</a:t>
            </a:r>
          </a:p>
          <a:p>
            <a:pPr marL="0" indent="0">
              <a:buNone/>
            </a:pPr>
            <a:endParaRPr lang="sl-SI" sz="15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+mj-lt"/>
              <a:buAutoNum type="arabicPeriod"/>
            </a:pPr>
            <a:endParaRPr lang="sl-SI" sz="15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it-IT" sz="15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46760805"/>
              </p:ext>
            </p:extLst>
          </p:nvPr>
        </p:nvGraphicFramePr>
        <p:xfrm>
          <a:off x="994156" y="895249"/>
          <a:ext cx="814984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0115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0"/>
          <a:stretch/>
        </p:blipFill>
        <p:spPr bwMode="auto">
          <a:xfrm>
            <a:off x="6225086" y="5825837"/>
            <a:ext cx="2918913" cy="10321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087" y="4300450"/>
            <a:ext cx="2828290" cy="1584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274" y="5960393"/>
            <a:ext cx="1691806" cy="6421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091" y="8402"/>
            <a:ext cx="8229600" cy="1143000"/>
          </a:xfrm>
        </p:spPr>
        <p:txBody>
          <a:bodyPr>
            <a:normAutofit/>
          </a:bodyPr>
          <a:lstStyle/>
          <a:p>
            <a:r>
              <a:rPr lang="sl-SI" sz="3500" dirty="0">
                <a:solidFill>
                  <a:srgbClr val="128512"/>
                </a:solidFill>
              </a:rPr>
              <a:t>BUONE PRATICHE IDENTIFICATE</a:t>
            </a:r>
          </a:p>
        </p:txBody>
      </p:sp>
      <p:pic>
        <p:nvPicPr>
          <p:cNvPr id="5" name="Segnaposto contenuto 4" descr="EU_orizz.png"/>
          <p:cNvPicPr>
            <a:picLocks noGrp="1" noChangeAspect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022" y="5765495"/>
            <a:ext cx="1524000" cy="891540"/>
          </a:xfr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227042" y="1151402"/>
            <a:ext cx="4038600" cy="4525963"/>
          </a:xfrm>
        </p:spPr>
        <p:txBody>
          <a:bodyPr>
            <a:normAutofit fontScale="85000" lnSpcReduction="10000"/>
          </a:bodyPr>
          <a:lstStyle/>
          <a:p>
            <a:r>
              <a:rPr lang="sl-SI" dirty="0" smtClean="0"/>
              <a:t>P</a:t>
            </a:r>
            <a:r>
              <a:rPr lang="it-IT" dirty="0" err="1" smtClean="0"/>
              <a:t>revenzione</a:t>
            </a:r>
            <a:r>
              <a:rPr lang="it-IT" dirty="0" smtClean="0"/>
              <a:t> della diffusione del materiale </a:t>
            </a:r>
            <a:r>
              <a:rPr lang="it-IT" dirty="0" err="1" smtClean="0"/>
              <a:t>po</a:t>
            </a:r>
            <a:r>
              <a:rPr lang="sl-SI" dirty="0"/>
              <a:t>l</a:t>
            </a:r>
            <a:r>
              <a:rPr lang="it-IT" dirty="0" smtClean="0"/>
              <a:t>ve</a:t>
            </a:r>
            <a:r>
              <a:rPr lang="sl-SI" dirty="0" smtClean="0"/>
              <a:t>r</a:t>
            </a:r>
            <a:r>
              <a:rPr lang="it-IT" dirty="0" smtClean="0"/>
              <a:t>oso 	</a:t>
            </a:r>
            <a:endParaRPr lang="sl-SI" dirty="0" smtClean="0"/>
          </a:p>
          <a:p>
            <a:r>
              <a:rPr lang="sl-SI" dirty="0" smtClean="0"/>
              <a:t>S</a:t>
            </a:r>
            <a:r>
              <a:rPr lang="it-IT" dirty="0" err="1" smtClean="0"/>
              <a:t>istema</a:t>
            </a:r>
            <a:r>
              <a:rPr lang="it-IT" dirty="0" smtClean="0"/>
              <a:t> di gestione ed analisi di eventi</a:t>
            </a:r>
            <a:endParaRPr lang="sl-SI" dirty="0" smtClean="0"/>
          </a:p>
          <a:p>
            <a:r>
              <a:rPr lang="sl-SI" dirty="0"/>
              <a:t>A</a:t>
            </a:r>
            <a:r>
              <a:rPr lang="it-IT" dirty="0" err="1" smtClean="0"/>
              <a:t>ssistenza</a:t>
            </a:r>
            <a:r>
              <a:rPr lang="it-IT" dirty="0" smtClean="0"/>
              <a:t> bunkeraggio</a:t>
            </a:r>
            <a:endParaRPr lang="sl-SI" dirty="0" smtClean="0"/>
          </a:p>
          <a:p>
            <a:r>
              <a:rPr lang="sl-SI" dirty="0" smtClean="0"/>
              <a:t>A</a:t>
            </a:r>
            <a:r>
              <a:rPr lang="it-IT" dirty="0" err="1" smtClean="0"/>
              <a:t>ssistenza</a:t>
            </a:r>
            <a:r>
              <a:rPr lang="it-IT" dirty="0" smtClean="0"/>
              <a:t> alle navi durante carico/scarico di prodotti inquinanti	</a:t>
            </a:r>
            <a:endParaRPr lang="sl-SI" dirty="0" smtClean="0"/>
          </a:p>
          <a:p>
            <a:r>
              <a:rPr lang="it-IT" dirty="0" smtClean="0"/>
              <a:t>Tecnologie per la prevenzione dell’inquinamento causato da idrocarburi</a:t>
            </a:r>
            <a:endParaRPr lang="sl-SI" dirty="0" smtClean="0"/>
          </a:p>
          <a:p>
            <a:endParaRPr lang="sl-SI" dirty="0"/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227042" y="211428"/>
            <a:ext cx="7982864" cy="11259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it-IT" sz="3500" dirty="0">
              <a:solidFill>
                <a:srgbClr val="128512"/>
              </a:solidFill>
            </a:endParaRPr>
          </a:p>
        </p:txBody>
      </p:sp>
      <p:sp>
        <p:nvSpPr>
          <p:cNvPr id="8" name="Sottotitolo 2"/>
          <p:cNvSpPr txBox="1">
            <a:spLocks/>
          </p:cNvSpPr>
          <p:nvPr/>
        </p:nvSpPr>
        <p:spPr>
          <a:xfrm>
            <a:off x="144379" y="2093495"/>
            <a:ext cx="7732295" cy="36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22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l-SI" sz="22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l-SI" sz="22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l-SI" sz="22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l-SI" sz="22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l-SI" sz="2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Sottotitolo 2"/>
          <p:cNvSpPr txBox="1">
            <a:spLocks/>
          </p:cNvSpPr>
          <p:nvPr/>
        </p:nvSpPr>
        <p:spPr>
          <a:xfrm>
            <a:off x="144379" y="1580147"/>
            <a:ext cx="3781443" cy="2520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5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+mj-lt"/>
              <a:buAutoNum type="arabicPeriod"/>
            </a:pPr>
            <a:endParaRPr lang="sl-SI" sz="15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it-IT" sz="15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935" y="774413"/>
            <a:ext cx="2831465" cy="1885950"/>
          </a:xfrm>
          <a:prstGeom prst="rect">
            <a:avLst/>
          </a:prstGeom>
          <a:noFill/>
        </p:spPr>
      </p:pic>
      <p:pic>
        <p:nvPicPr>
          <p:cNvPr id="14" name="Picture 13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777" y="2660363"/>
            <a:ext cx="2962910" cy="1584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 preferRelativeResize="0"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022" y="3316896"/>
            <a:ext cx="2202755" cy="27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912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74" y="5960393"/>
            <a:ext cx="1691806" cy="6421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091" y="8402"/>
            <a:ext cx="8229600" cy="1044543"/>
          </a:xfrm>
        </p:spPr>
        <p:txBody>
          <a:bodyPr>
            <a:noAutofit/>
          </a:bodyPr>
          <a:lstStyle/>
          <a:p>
            <a:pPr algn="l"/>
            <a:r>
              <a:rPr lang="it-IT" sz="3000" dirty="0" smtClean="0">
                <a:solidFill>
                  <a:srgbClr val="128512"/>
                </a:solidFill>
              </a:rPr>
              <a:t>VALUTAZIONE QUANTITATIVA DELLE PROBABILITÀ DI SVERSAMENTO</a:t>
            </a:r>
            <a:endParaRPr lang="sl-SI" sz="3000" dirty="0">
              <a:solidFill>
                <a:srgbClr val="128512"/>
              </a:solidFill>
            </a:endParaRPr>
          </a:p>
        </p:txBody>
      </p:sp>
      <p:pic>
        <p:nvPicPr>
          <p:cNvPr id="5" name="Segnaposto contenuto 4" descr="EU_orizz.png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022" y="5765495"/>
            <a:ext cx="1524000" cy="891540"/>
          </a:xfrm>
        </p:spPr>
      </p:pic>
      <p:graphicFrame>
        <p:nvGraphicFramePr>
          <p:cNvPr id="3" name="Content Placeholder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46535610"/>
              </p:ext>
            </p:extLst>
          </p:nvPr>
        </p:nvGraphicFramePr>
        <p:xfrm>
          <a:off x="144379" y="991036"/>
          <a:ext cx="8708676" cy="58556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32464"/>
                <a:gridCol w="2939704"/>
                <a:gridCol w="1036508"/>
              </a:tblGrid>
              <a:tr h="1835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Top </a:t>
                      </a:r>
                      <a:r>
                        <a:rPr lang="it-IT" sz="1200" dirty="0" err="1">
                          <a:effectLst/>
                        </a:rPr>
                        <a:t>event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Scenario di riferimento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Scenario con impatto su matrice acqua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 anchor="ctr"/>
                </a:tc>
              </a:tr>
              <a:tr h="116966">
                <a:tc rowSpan="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Rilascio di rifiuti liquidi in platea di stoccaggio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Pool </a:t>
                      </a:r>
                      <a:r>
                        <a:rPr lang="it-IT" sz="1200" dirty="0" err="1">
                          <a:effectLst/>
                        </a:rPr>
                        <a:t>fire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/>
                </a:tc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/>
                </a:tc>
              </a:tr>
              <a:tr h="116966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Flash </a:t>
                      </a:r>
                      <a:r>
                        <a:rPr lang="it-IT" sz="1200" dirty="0" err="1">
                          <a:effectLst/>
                        </a:rPr>
                        <a:t>fire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/>
                </a:tc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</a:tr>
              <a:tr h="116966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Rilascio tossico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/>
                </a:tc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</a:tr>
              <a:tr h="116966">
                <a:tc rowSpan="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Rottura di apparecchiatura di processo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Pool </a:t>
                      </a:r>
                      <a:r>
                        <a:rPr lang="it-IT" sz="1200" dirty="0" err="1">
                          <a:effectLst/>
                        </a:rPr>
                        <a:t>fire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 anchor="ctr"/>
                </a:tc>
              </a:tr>
              <a:tr h="116966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Flash </a:t>
                      </a:r>
                      <a:r>
                        <a:rPr lang="it-IT" sz="1200" dirty="0" err="1">
                          <a:effectLst/>
                        </a:rPr>
                        <a:t>fire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/>
                </a:tc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</a:tr>
              <a:tr h="116966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Rilascio tossico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/>
                </a:tc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</a:tr>
              <a:tr h="18357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Formazione miscela e sviluppo di gas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Rilascio tossico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/>
                </a:tc>
              </a:tr>
              <a:tr h="116966"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Formazione miscela infiammabile: scoppio ed innesco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UVCE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/>
                </a:tc>
              </a:tr>
              <a:tr h="183579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Pool </a:t>
                      </a:r>
                      <a:r>
                        <a:rPr lang="it-IT" sz="1200" dirty="0" err="1">
                          <a:effectLst/>
                        </a:rPr>
                        <a:t>fire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/>
                </a:tc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</a:tr>
              <a:tr h="116966">
                <a:tc rowSpan="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Rottura della manichetta di travaso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Pool </a:t>
                      </a:r>
                      <a:r>
                        <a:rPr lang="it-IT" sz="1200" dirty="0" err="1">
                          <a:effectLst/>
                        </a:rPr>
                        <a:t>fire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/>
                </a:tc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/>
                </a:tc>
              </a:tr>
              <a:tr h="116966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Flash </a:t>
                      </a:r>
                      <a:r>
                        <a:rPr lang="it-IT" sz="1200" dirty="0" err="1">
                          <a:effectLst/>
                        </a:rPr>
                        <a:t>fire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/>
                </a:tc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</a:tr>
              <a:tr h="116966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Rilascio tossico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/>
                </a:tc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</a:tr>
              <a:tr h="116966">
                <a:tc rowSpan="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Rottura o foratura tubazione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Pool </a:t>
                      </a:r>
                      <a:r>
                        <a:rPr lang="it-IT" sz="1200" dirty="0" err="1">
                          <a:effectLst/>
                        </a:rPr>
                        <a:t>fire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 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 anchor="ctr"/>
                </a:tc>
              </a:tr>
              <a:tr h="116966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Flash </a:t>
                      </a:r>
                      <a:r>
                        <a:rPr lang="it-IT" sz="1200" dirty="0" err="1">
                          <a:effectLst/>
                        </a:rPr>
                        <a:t>fire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/>
                </a:tc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</a:tr>
              <a:tr h="116966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Rilascio tossico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/>
                </a:tc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</a:tr>
              <a:tr h="116966"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Rottura fusto/cisternetta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Pool </a:t>
                      </a:r>
                      <a:r>
                        <a:rPr lang="it-IT" sz="1200" dirty="0" err="1">
                          <a:effectLst/>
                        </a:rPr>
                        <a:t>fire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 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/>
                </a:tc>
              </a:tr>
              <a:tr h="116966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Flash </a:t>
                      </a:r>
                      <a:r>
                        <a:rPr lang="it-IT" sz="1200" dirty="0" err="1">
                          <a:effectLst/>
                        </a:rPr>
                        <a:t>fire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/>
                </a:tc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</a:tr>
              <a:tr h="18357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Fuoriuscita di sostanza con percolamento nel terreno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Rilascio di contaminante delle acque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X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 anchor="ctr"/>
                </a:tc>
              </a:tr>
              <a:tr h="116966">
                <a:tc rowSpan="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Rottura all’interno del bacino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Pool </a:t>
                      </a:r>
                      <a:r>
                        <a:rPr lang="it-IT" sz="1200" dirty="0" err="1">
                          <a:effectLst/>
                        </a:rPr>
                        <a:t>fire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sl-SI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 dirty="0" smtClean="0">
                          <a:effectLst/>
                        </a:rPr>
                        <a:t>X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/>
                </a:tc>
              </a:tr>
              <a:tr h="116966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Flash </a:t>
                      </a:r>
                      <a:r>
                        <a:rPr lang="it-IT" sz="1200" dirty="0" err="1">
                          <a:effectLst/>
                        </a:rPr>
                        <a:t>fire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/>
                </a:tc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</a:tr>
              <a:tr h="116966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Rilascio tossico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/>
                </a:tc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</a:tr>
              <a:tr h="18357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Emissione vapori infiammabili da braccio/tubazione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Pool </a:t>
                      </a:r>
                      <a:r>
                        <a:rPr lang="it-IT" sz="1200" dirty="0" err="1">
                          <a:effectLst/>
                        </a:rPr>
                        <a:t>fire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 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/>
                </a:tc>
              </a:tr>
              <a:tr h="11696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Esplosione serbatoio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UVCE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 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/>
                </a:tc>
              </a:tr>
              <a:tr h="18357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Incendio del tetto per ignizione diretta serbatoio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Pool fire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 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/>
                </a:tc>
              </a:tr>
              <a:tr h="23393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Rottura all’interno del</a:t>
                      </a:r>
                      <a:endParaRPr lang="sl-SI" sz="12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bacino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Rilascio di contaminante 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 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/>
                </a:tc>
              </a:tr>
              <a:tr h="116966">
                <a:tc rowSpan="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Rottura braccio/manichetta di travaso a pontile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Pool fire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X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 anchor="ctr"/>
                </a:tc>
              </a:tr>
              <a:tr h="116966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Flash </a:t>
                      </a:r>
                      <a:r>
                        <a:rPr lang="it-IT" sz="1200" dirty="0" err="1">
                          <a:effectLst/>
                        </a:rPr>
                        <a:t>fire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/>
                </a:tc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</a:tr>
              <a:tr h="116966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Rilascio tossico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50919" marR="50919" marT="0" marB="0"/>
                </a:tc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itolo 1"/>
          <p:cNvSpPr txBox="1">
            <a:spLocks/>
          </p:cNvSpPr>
          <p:nvPr/>
        </p:nvSpPr>
        <p:spPr>
          <a:xfrm>
            <a:off x="227042" y="29619"/>
            <a:ext cx="7982864" cy="11259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it-IT" sz="3500" dirty="0">
              <a:solidFill>
                <a:srgbClr val="128512"/>
              </a:solidFill>
            </a:endParaRPr>
          </a:p>
        </p:txBody>
      </p:sp>
      <p:sp>
        <p:nvSpPr>
          <p:cNvPr id="8" name="Sottotitolo 2"/>
          <p:cNvSpPr txBox="1">
            <a:spLocks/>
          </p:cNvSpPr>
          <p:nvPr/>
        </p:nvSpPr>
        <p:spPr>
          <a:xfrm>
            <a:off x="144379" y="2093495"/>
            <a:ext cx="7732295" cy="36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22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l-SI" sz="22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l-SI" sz="22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l-SI" sz="22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l-SI" sz="22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l-SI" sz="2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Sottotitolo 2"/>
          <p:cNvSpPr txBox="1">
            <a:spLocks/>
          </p:cNvSpPr>
          <p:nvPr/>
        </p:nvSpPr>
        <p:spPr>
          <a:xfrm>
            <a:off x="144379" y="1580147"/>
            <a:ext cx="3781443" cy="2520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5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+mj-lt"/>
              <a:buAutoNum type="arabicPeriod"/>
            </a:pPr>
            <a:endParaRPr lang="sl-SI" sz="15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it-IT" sz="15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86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74" y="5960393"/>
            <a:ext cx="1691806" cy="6421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091" y="8402"/>
            <a:ext cx="8229600" cy="1044543"/>
          </a:xfrm>
        </p:spPr>
        <p:txBody>
          <a:bodyPr>
            <a:noAutofit/>
          </a:bodyPr>
          <a:lstStyle/>
          <a:p>
            <a:pPr algn="l"/>
            <a:r>
              <a:rPr lang="it-IT" sz="3000" dirty="0">
                <a:solidFill>
                  <a:srgbClr val="128512"/>
                </a:solidFill>
              </a:rPr>
              <a:t>VALUTAZIONE QUANTITATIVA DELLE PROBABILITÀ DI SVERSAMENTO</a:t>
            </a:r>
            <a:endParaRPr lang="sl-SI" sz="3000" dirty="0">
              <a:solidFill>
                <a:srgbClr val="128512"/>
              </a:solidFill>
            </a:endParaRPr>
          </a:p>
        </p:txBody>
      </p:sp>
      <p:pic>
        <p:nvPicPr>
          <p:cNvPr id="5" name="Segnaposto contenuto 4" descr="EU_orizz.png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022" y="5765495"/>
            <a:ext cx="1524000" cy="891540"/>
          </a:xfrm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227042" y="29619"/>
            <a:ext cx="7982864" cy="11259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it-IT" sz="3500" dirty="0">
              <a:solidFill>
                <a:srgbClr val="128512"/>
              </a:solidFill>
            </a:endParaRPr>
          </a:p>
        </p:txBody>
      </p:sp>
      <p:sp>
        <p:nvSpPr>
          <p:cNvPr id="8" name="Sottotitolo 2"/>
          <p:cNvSpPr txBox="1">
            <a:spLocks/>
          </p:cNvSpPr>
          <p:nvPr/>
        </p:nvSpPr>
        <p:spPr>
          <a:xfrm>
            <a:off x="144379" y="2093495"/>
            <a:ext cx="7732295" cy="36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22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l-SI" sz="22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l-SI" sz="22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l-SI" sz="22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l-SI" sz="22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l-SI" sz="2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Sottotitolo 2"/>
          <p:cNvSpPr txBox="1">
            <a:spLocks/>
          </p:cNvSpPr>
          <p:nvPr/>
        </p:nvSpPr>
        <p:spPr>
          <a:xfrm>
            <a:off x="144379" y="1170173"/>
            <a:ext cx="3781443" cy="2520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800" dirty="0" smtClean="0"/>
              <a:t>La </a:t>
            </a:r>
            <a:r>
              <a:rPr lang="it-IT" sz="1800" dirty="0"/>
              <a:t>valutazione quantitativa delle probabilità di sversamento di un inquinante </a:t>
            </a:r>
            <a:r>
              <a:rPr lang="it-IT" sz="1800" dirty="0" smtClean="0"/>
              <a:t>:</a:t>
            </a:r>
            <a:endParaRPr lang="sl-SI" sz="1800" dirty="0" smtClean="0"/>
          </a:p>
          <a:p>
            <a:pPr lvl="0"/>
            <a:r>
              <a:rPr lang="it-IT" sz="1800" dirty="0" smtClean="0"/>
              <a:t>inquinamento </a:t>
            </a:r>
            <a:r>
              <a:rPr lang="it-IT" sz="1800" dirty="0"/>
              <a:t>da idrocarburi </a:t>
            </a:r>
            <a:endParaRPr lang="sl-SI" sz="1800" dirty="0"/>
          </a:p>
          <a:p>
            <a:pPr lvl="0"/>
            <a:r>
              <a:rPr lang="it-IT" sz="1800" dirty="0"/>
              <a:t>inquinamento da altre sostanze nocive </a:t>
            </a:r>
            <a:endParaRPr lang="sl-SI" sz="1800" dirty="0"/>
          </a:p>
          <a:p>
            <a:pPr marL="0" indent="0">
              <a:buNone/>
            </a:pPr>
            <a:endParaRPr lang="it-IT" sz="15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1" t="37291" r="40309" b="34960"/>
          <a:stretch/>
        </p:blipFill>
        <p:spPr bwMode="auto">
          <a:xfrm>
            <a:off x="5043054" y="4082538"/>
            <a:ext cx="4001332" cy="24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900583" y="3713206"/>
            <a:ext cx="3776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B050"/>
                </a:solidFill>
              </a:rPr>
              <a:t>Flusso d’idrocarburi nel Nord adriatico</a:t>
            </a:r>
            <a:endParaRPr lang="sl-SI" dirty="0">
              <a:solidFill>
                <a:srgbClr val="00B050"/>
              </a:solidFill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500377"/>
              </p:ext>
            </p:extLst>
          </p:nvPr>
        </p:nvGraphicFramePr>
        <p:xfrm>
          <a:off x="3796147" y="486292"/>
          <a:ext cx="5248239" cy="3200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9861"/>
                <a:gridCol w="1014981"/>
                <a:gridCol w="1014981"/>
                <a:gridCol w="842739"/>
                <a:gridCol w="1015677"/>
              </a:tblGrid>
              <a:tr h="588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porto</a:t>
                      </a:r>
                      <a:endParaRPr lang="sl-SI" sz="14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anno</a:t>
                      </a:r>
                      <a:endParaRPr lang="sl-SI" sz="14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400" dirty="0" smtClean="0">
                          <a:effectLst/>
                        </a:rPr>
                        <a:t>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navi</a:t>
                      </a:r>
                      <a:endParaRPr lang="sl-SI" sz="14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N</a:t>
                      </a:r>
                      <a:endParaRPr lang="sl-SI" sz="14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 </a:t>
                      </a:r>
                      <a:r>
                        <a:rPr lang="it-IT" sz="1400" dirty="0">
                          <a:effectLst/>
                        </a:rPr>
                        <a:t>navi petroliere</a:t>
                      </a:r>
                      <a:endParaRPr lang="sl-SI" sz="14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400" dirty="0" smtClean="0">
                          <a:effectLst/>
                        </a:rPr>
                        <a:t>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sversamenti </a:t>
                      </a:r>
                      <a:r>
                        <a:rPr lang="it-IT" sz="1400" dirty="0">
                          <a:effectLst/>
                        </a:rPr>
                        <a:t>minori</a:t>
                      </a:r>
                      <a:endParaRPr lang="sl-SI" sz="14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9605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Koper</a:t>
                      </a:r>
                      <a:endParaRPr lang="sl-SI" sz="14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2009</a:t>
                      </a:r>
                      <a:endParaRPr lang="sl-SI" sz="14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1812</a:t>
                      </a:r>
                      <a:endParaRPr lang="sl-SI" sz="14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128</a:t>
                      </a:r>
                      <a:endParaRPr lang="sl-SI" sz="14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6</a:t>
                      </a:r>
                      <a:endParaRPr lang="sl-SI" sz="14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6055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2010</a:t>
                      </a:r>
                      <a:endParaRPr lang="sl-SI" sz="14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1870</a:t>
                      </a:r>
                      <a:endParaRPr lang="sl-SI" sz="14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196</a:t>
                      </a:r>
                      <a:endParaRPr lang="sl-SI" sz="14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5</a:t>
                      </a:r>
                      <a:endParaRPr lang="sl-SI" sz="14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6055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2011</a:t>
                      </a:r>
                      <a:endParaRPr lang="sl-SI" sz="14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1860</a:t>
                      </a:r>
                      <a:endParaRPr lang="sl-SI" sz="14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206</a:t>
                      </a:r>
                      <a:endParaRPr lang="sl-SI" sz="14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5</a:t>
                      </a:r>
                      <a:endParaRPr lang="sl-SI" sz="14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605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Venezia</a:t>
                      </a:r>
                      <a:endParaRPr lang="sl-SI" sz="14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2009</a:t>
                      </a:r>
                      <a:endParaRPr lang="sl-SI" sz="14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4275</a:t>
                      </a:r>
                      <a:endParaRPr lang="sl-SI" sz="14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550</a:t>
                      </a:r>
                      <a:endParaRPr lang="sl-SI" sz="14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0</a:t>
                      </a:r>
                      <a:endParaRPr lang="sl-SI" sz="14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6055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2010</a:t>
                      </a:r>
                      <a:endParaRPr lang="sl-SI" sz="14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4189</a:t>
                      </a:r>
                      <a:endParaRPr lang="sl-SI" sz="14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464</a:t>
                      </a:r>
                      <a:endParaRPr lang="sl-SI" sz="14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0</a:t>
                      </a:r>
                      <a:endParaRPr lang="sl-SI" sz="14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6055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2011</a:t>
                      </a:r>
                      <a:endParaRPr lang="sl-SI" sz="14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4142</a:t>
                      </a:r>
                      <a:endParaRPr lang="sl-SI" sz="14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442</a:t>
                      </a:r>
                      <a:endParaRPr lang="sl-SI" sz="14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0</a:t>
                      </a:r>
                      <a:endParaRPr lang="sl-SI" sz="14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605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Trieste</a:t>
                      </a:r>
                      <a:endParaRPr lang="sl-SI" sz="14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2009</a:t>
                      </a:r>
                      <a:endParaRPr lang="sl-SI" sz="14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2192</a:t>
                      </a:r>
                      <a:endParaRPr lang="sl-SI" sz="14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514</a:t>
                      </a:r>
                      <a:endParaRPr lang="sl-SI" sz="14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0</a:t>
                      </a:r>
                      <a:endParaRPr lang="sl-SI" sz="14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6055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2010</a:t>
                      </a:r>
                      <a:endParaRPr lang="sl-SI" sz="14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2441</a:t>
                      </a:r>
                      <a:endParaRPr lang="sl-SI" sz="14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508</a:t>
                      </a:r>
                      <a:endParaRPr lang="sl-SI" sz="14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2</a:t>
                      </a:r>
                      <a:endParaRPr lang="sl-SI" sz="14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6055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2011</a:t>
                      </a:r>
                      <a:endParaRPr lang="sl-SI" sz="14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2457</a:t>
                      </a:r>
                      <a:endParaRPr lang="sl-SI" sz="14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473</a:t>
                      </a:r>
                      <a:endParaRPr lang="sl-SI" sz="14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3</a:t>
                      </a:r>
                      <a:endParaRPr lang="sl-SI" sz="14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605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Chioggia</a:t>
                      </a:r>
                      <a:endParaRPr lang="sl-SI" sz="14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2009</a:t>
                      </a:r>
                      <a:endParaRPr lang="sl-SI" sz="14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850</a:t>
                      </a:r>
                      <a:endParaRPr lang="sl-SI" sz="14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0</a:t>
                      </a:r>
                      <a:endParaRPr lang="sl-SI" sz="14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0</a:t>
                      </a:r>
                      <a:endParaRPr lang="sl-SI" sz="14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6055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2010</a:t>
                      </a:r>
                      <a:endParaRPr lang="sl-SI" sz="14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1280</a:t>
                      </a:r>
                      <a:endParaRPr lang="sl-SI" sz="14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0</a:t>
                      </a:r>
                      <a:endParaRPr lang="sl-SI" sz="14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0</a:t>
                      </a:r>
                      <a:endParaRPr lang="sl-SI" sz="14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6055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2011</a:t>
                      </a:r>
                      <a:endParaRPr lang="sl-SI" sz="14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1468</a:t>
                      </a:r>
                      <a:endParaRPr lang="sl-SI" sz="14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0</a:t>
                      </a:r>
                      <a:endParaRPr lang="sl-SI" sz="14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1</a:t>
                      </a:r>
                      <a:endParaRPr lang="sl-SI" sz="14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pic>
        <p:nvPicPr>
          <p:cNvPr id="5124" name="Picture 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383" y="4200942"/>
            <a:ext cx="2362200" cy="15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6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0" y="4200942"/>
            <a:ext cx="2416175" cy="15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0" y="3561136"/>
            <a:ext cx="42605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sl-SI" dirty="0">
                <a:solidFill>
                  <a:srgbClr val="00B050"/>
                </a:solidFill>
              </a:rPr>
              <a:t>Esempi di minori sversamenti d’idrocarburi </a:t>
            </a:r>
            <a:endParaRPr lang="sl-SI" altLang="sl-SI" dirty="0" smtClean="0">
              <a:solidFill>
                <a:srgbClr val="00B05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sl-SI" dirty="0" smtClean="0">
                <a:solidFill>
                  <a:srgbClr val="00B050"/>
                </a:solidFill>
              </a:rPr>
              <a:t>evidenziati </a:t>
            </a:r>
            <a:r>
              <a:rPr lang="it-IT" altLang="sl-SI" dirty="0">
                <a:solidFill>
                  <a:srgbClr val="00B050"/>
                </a:solidFill>
              </a:rPr>
              <a:t>nei porti</a:t>
            </a:r>
            <a:endParaRPr lang="sl-SI" altLang="sl-SI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0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274" y="5960393"/>
            <a:ext cx="1691806" cy="6421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091" y="8402"/>
            <a:ext cx="8229600" cy="1044543"/>
          </a:xfrm>
        </p:spPr>
        <p:txBody>
          <a:bodyPr>
            <a:noAutofit/>
          </a:bodyPr>
          <a:lstStyle/>
          <a:p>
            <a:pPr algn="l"/>
            <a:r>
              <a:rPr lang="sl-SI" sz="3000" dirty="0" smtClean="0">
                <a:solidFill>
                  <a:srgbClr val="128512"/>
                </a:solidFill>
              </a:rPr>
              <a:t>STUDIO DELLE MODALITÀ DI PROPAGAZIONE DI UN INQUINANTE IN MARE</a:t>
            </a:r>
            <a:endParaRPr lang="sl-SI" sz="3000" dirty="0">
              <a:solidFill>
                <a:srgbClr val="128512"/>
              </a:solidFill>
            </a:endParaRPr>
          </a:p>
        </p:txBody>
      </p:sp>
      <p:pic>
        <p:nvPicPr>
          <p:cNvPr id="5" name="Segnaposto contenuto 4" descr="EU_orizz.png"/>
          <p:cNvPicPr>
            <a:picLocks noGrp="1" noChangeAspect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022" y="5765495"/>
            <a:ext cx="1524000" cy="891540"/>
          </a:xfrm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227042" y="29619"/>
            <a:ext cx="7982864" cy="11259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it-IT" sz="3500" dirty="0">
              <a:solidFill>
                <a:srgbClr val="128512"/>
              </a:solidFill>
            </a:endParaRPr>
          </a:p>
        </p:txBody>
      </p:sp>
      <p:sp>
        <p:nvSpPr>
          <p:cNvPr id="8" name="Sottotitolo 2"/>
          <p:cNvSpPr txBox="1">
            <a:spLocks/>
          </p:cNvSpPr>
          <p:nvPr/>
        </p:nvSpPr>
        <p:spPr>
          <a:xfrm>
            <a:off x="144379" y="2093495"/>
            <a:ext cx="7732295" cy="36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22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l-SI" sz="22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l-SI" sz="22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l-SI" sz="22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l-SI" sz="22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l-SI" sz="2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Sottotitolo 2"/>
          <p:cNvSpPr txBox="1">
            <a:spLocks/>
          </p:cNvSpPr>
          <p:nvPr/>
        </p:nvSpPr>
        <p:spPr>
          <a:xfrm>
            <a:off x="144379" y="1170173"/>
            <a:ext cx="3781443" cy="2520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15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00583" y="3713206"/>
            <a:ext cx="3776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B050"/>
                </a:solidFill>
              </a:rPr>
              <a:t>Flusso d’idrocarburi nel Nord adriatico</a:t>
            </a:r>
            <a:endParaRPr lang="sl-SI" dirty="0">
              <a:solidFill>
                <a:srgbClr val="00B050"/>
              </a:solidFill>
            </a:endParaRPr>
          </a:p>
        </p:txBody>
      </p:sp>
      <p:pic>
        <p:nvPicPr>
          <p:cNvPr id="6" name="SC1-Lk.wmv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95457" y="2755301"/>
            <a:ext cx="3888000" cy="3583867"/>
          </a:xfr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7" y="3857495"/>
            <a:ext cx="2756000" cy="1908000"/>
          </a:xfrm>
          <a:prstGeom prst="rect">
            <a:avLst/>
          </a:prstGeom>
        </p:spPr>
      </p:pic>
      <p:pic>
        <p:nvPicPr>
          <p:cNvPr id="18" name="Picture 17" descr="D:\MarkoProfile\Documents\DOKUMENTI\PROJEKTI\2014\06 LK-SafePort\PISCES simulacije\data\aaa0007.png"/>
          <p:cNvPicPr/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31" t="-7234" r="8127" b="7234"/>
          <a:stretch/>
        </p:blipFill>
        <p:spPr bwMode="auto">
          <a:xfrm>
            <a:off x="2992582" y="3529025"/>
            <a:ext cx="2140527" cy="2236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/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33806" y="530600"/>
            <a:ext cx="3113405" cy="18306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112" y="948013"/>
            <a:ext cx="4032000" cy="2826409"/>
          </a:xfrm>
          <a:prstGeom prst="rect">
            <a:avLst/>
          </a:prstGeom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4779203" y="2361218"/>
            <a:ext cx="42107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sl-SI" dirty="0" smtClean="0">
                <a:solidFill>
                  <a:srgbClr val="00B050"/>
                </a:solidFill>
              </a:rPr>
              <a:t>Modello di propagazione SENZA intervento</a:t>
            </a:r>
            <a:endParaRPr lang="it-IT" altLang="sl-SI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46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74" y="5960393"/>
            <a:ext cx="1691806" cy="6421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091" y="8402"/>
            <a:ext cx="8229600" cy="1044543"/>
          </a:xfrm>
        </p:spPr>
        <p:txBody>
          <a:bodyPr>
            <a:noAutofit/>
          </a:bodyPr>
          <a:lstStyle/>
          <a:p>
            <a:pPr algn="l"/>
            <a:r>
              <a:rPr lang="it-IT" sz="3000" dirty="0" smtClean="0">
                <a:solidFill>
                  <a:srgbClr val="128512"/>
                </a:solidFill>
              </a:rPr>
              <a:t>DEFINIZIONE DI LINEE GUIDA D’INTERVENTO </a:t>
            </a:r>
            <a:endParaRPr lang="sl-SI" sz="3000" dirty="0">
              <a:solidFill>
                <a:srgbClr val="128512"/>
              </a:solidFill>
            </a:endParaRPr>
          </a:p>
        </p:txBody>
      </p:sp>
      <p:pic>
        <p:nvPicPr>
          <p:cNvPr id="5" name="Segnaposto contenuto 4" descr="EU_orizz.png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022" y="5765495"/>
            <a:ext cx="1524000" cy="891540"/>
          </a:xfrm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227042" y="29619"/>
            <a:ext cx="7982864" cy="11259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it-IT" sz="3500" dirty="0">
              <a:solidFill>
                <a:srgbClr val="128512"/>
              </a:solidFill>
            </a:endParaRPr>
          </a:p>
        </p:txBody>
      </p:sp>
      <p:sp>
        <p:nvSpPr>
          <p:cNvPr id="8" name="Sottotitolo 2"/>
          <p:cNvSpPr txBox="1">
            <a:spLocks/>
          </p:cNvSpPr>
          <p:nvPr/>
        </p:nvSpPr>
        <p:spPr>
          <a:xfrm>
            <a:off x="144379" y="2093495"/>
            <a:ext cx="7732295" cy="36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22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l-SI" sz="22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l-SI" sz="22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l-SI" sz="22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l-SI" sz="22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l-SI" sz="2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Sottotitolo 2"/>
          <p:cNvSpPr txBox="1">
            <a:spLocks/>
          </p:cNvSpPr>
          <p:nvPr/>
        </p:nvSpPr>
        <p:spPr>
          <a:xfrm>
            <a:off x="144379" y="1170173"/>
            <a:ext cx="3781443" cy="2520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15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07430899"/>
              </p:ext>
            </p:extLst>
          </p:nvPr>
        </p:nvGraphicFramePr>
        <p:xfrm>
          <a:off x="277091" y="1263194"/>
          <a:ext cx="8582892" cy="53393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8195"/>
                <a:gridCol w="451006"/>
                <a:gridCol w="702549"/>
                <a:gridCol w="455920"/>
                <a:gridCol w="584638"/>
                <a:gridCol w="582674"/>
                <a:gridCol w="601342"/>
                <a:gridCol w="569900"/>
                <a:gridCol w="585622"/>
                <a:gridCol w="585622"/>
                <a:gridCol w="570884"/>
                <a:gridCol w="583656"/>
                <a:gridCol w="570884"/>
              </a:tblGrid>
              <a:tr h="2066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</a:rPr>
                        <a:t> </a:t>
                      </a:r>
                      <a:endParaRPr lang="sl-SI" sz="14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</a:rPr>
                        <a:t>GAS </a:t>
                      </a:r>
                      <a:endParaRPr lang="sl-SI" sz="14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400" dirty="0" err="1">
                          <a:effectLst/>
                        </a:rPr>
                        <a:t>Liquido</a:t>
                      </a:r>
                      <a:r>
                        <a:rPr lang="sl-SI" sz="1400" dirty="0">
                          <a:effectLst/>
                        </a:rPr>
                        <a:t> /</a:t>
                      </a:r>
                      <a:r>
                        <a:rPr lang="sl-SI" sz="1400" dirty="0" err="1">
                          <a:effectLst/>
                        </a:rPr>
                        <a:t>solido</a:t>
                      </a:r>
                      <a:r>
                        <a:rPr lang="sl-SI" sz="1400" dirty="0">
                          <a:effectLst/>
                        </a:rPr>
                        <a:t> </a:t>
                      </a:r>
                      <a:endParaRPr lang="sl-SI" sz="14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</a:tr>
              <a:tr h="17714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sl-SI" sz="1200" dirty="0">
                          <a:effectLst/>
                        </a:rPr>
                        <a:t>METODO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G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GD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E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ED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FE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FED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F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FD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DE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D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SD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S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</a:tr>
              <a:tr h="35429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sl-SI" sz="1200" dirty="0" err="1">
                          <a:effectLst/>
                        </a:rPr>
                        <a:t>Previsioni</a:t>
                      </a:r>
                      <a:r>
                        <a:rPr lang="sl-SI" sz="1200" dirty="0">
                          <a:effectLst/>
                        </a:rPr>
                        <a:t> </a:t>
                      </a:r>
                      <a:r>
                        <a:rPr lang="sl-SI" sz="1200" dirty="0" err="1">
                          <a:effectLst/>
                        </a:rPr>
                        <a:t>di</a:t>
                      </a:r>
                      <a:r>
                        <a:rPr lang="sl-SI" sz="1200" dirty="0">
                          <a:effectLst/>
                        </a:rPr>
                        <a:t> </a:t>
                      </a:r>
                      <a:r>
                        <a:rPr lang="sl-SI" sz="1200" dirty="0" err="1">
                          <a:effectLst/>
                        </a:rPr>
                        <a:t>dispersione</a:t>
                      </a:r>
                      <a:r>
                        <a:rPr lang="sl-SI" sz="1200" dirty="0">
                          <a:effectLst/>
                        </a:rPr>
                        <a:t> in </a:t>
                      </a:r>
                      <a:r>
                        <a:rPr lang="sl-SI" sz="1200" dirty="0" err="1">
                          <a:effectLst/>
                        </a:rPr>
                        <a:t>aria</a:t>
                      </a:r>
                      <a:r>
                        <a:rPr lang="sl-SI" sz="1200" dirty="0">
                          <a:effectLst/>
                        </a:rPr>
                        <a:t> 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X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X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X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X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X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X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X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</a:tr>
              <a:tr h="50767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sl-SI" sz="1200" dirty="0" err="1">
                          <a:effectLst/>
                        </a:rPr>
                        <a:t>Previsioni</a:t>
                      </a:r>
                      <a:r>
                        <a:rPr lang="sl-SI" sz="1200" dirty="0">
                          <a:effectLst/>
                        </a:rPr>
                        <a:t> </a:t>
                      </a:r>
                      <a:r>
                        <a:rPr lang="sl-SI" sz="1200" dirty="0" err="1">
                          <a:effectLst/>
                        </a:rPr>
                        <a:t>di</a:t>
                      </a:r>
                      <a:r>
                        <a:rPr lang="sl-SI" sz="1200" dirty="0">
                          <a:effectLst/>
                        </a:rPr>
                        <a:t> </a:t>
                      </a:r>
                      <a:r>
                        <a:rPr lang="sl-SI" sz="1200" dirty="0" err="1">
                          <a:effectLst/>
                        </a:rPr>
                        <a:t>dispersione</a:t>
                      </a:r>
                      <a:r>
                        <a:rPr lang="sl-SI" sz="1200" dirty="0">
                          <a:effectLst/>
                        </a:rPr>
                        <a:t> </a:t>
                      </a:r>
                      <a:r>
                        <a:rPr lang="sl-SI" sz="1200" dirty="0" err="1">
                          <a:effectLst/>
                        </a:rPr>
                        <a:t>sulla</a:t>
                      </a:r>
                      <a:r>
                        <a:rPr lang="sl-SI" sz="1200" dirty="0">
                          <a:effectLst/>
                        </a:rPr>
                        <a:t> </a:t>
                      </a:r>
                      <a:r>
                        <a:rPr lang="sl-SI" sz="1200" dirty="0" err="1">
                          <a:effectLst/>
                        </a:rPr>
                        <a:t>superfice</a:t>
                      </a:r>
                      <a:r>
                        <a:rPr lang="sl-SI" sz="1200" dirty="0">
                          <a:effectLst/>
                        </a:rPr>
                        <a:t> </a:t>
                      </a:r>
                      <a:r>
                        <a:rPr lang="sl-SI" sz="1200" dirty="0" err="1">
                          <a:effectLst/>
                        </a:rPr>
                        <a:t>acqua</a:t>
                      </a:r>
                      <a:r>
                        <a:rPr lang="sl-SI" sz="1200" dirty="0">
                          <a:effectLst/>
                        </a:rPr>
                        <a:t> 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 dirty="0">
                          <a:effectLst/>
                        </a:rPr>
                        <a:t> 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X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X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X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X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 dirty="0">
                          <a:effectLst/>
                        </a:rPr>
                        <a:t> 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</a:tr>
              <a:tr h="35429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sl-SI" sz="1200" dirty="0" err="1">
                          <a:effectLst/>
                        </a:rPr>
                        <a:t>Previsoni</a:t>
                      </a:r>
                      <a:r>
                        <a:rPr lang="sl-SI" sz="1200" dirty="0">
                          <a:effectLst/>
                        </a:rPr>
                        <a:t> </a:t>
                      </a:r>
                      <a:r>
                        <a:rPr lang="sl-SI" sz="1200" dirty="0" err="1">
                          <a:effectLst/>
                        </a:rPr>
                        <a:t>di</a:t>
                      </a:r>
                      <a:r>
                        <a:rPr lang="sl-SI" sz="1200" dirty="0">
                          <a:effectLst/>
                        </a:rPr>
                        <a:t> </a:t>
                      </a:r>
                      <a:r>
                        <a:rPr lang="sl-SI" sz="1200" dirty="0" err="1">
                          <a:effectLst/>
                        </a:rPr>
                        <a:t>dispersione</a:t>
                      </a:r>
                      <a:r>
                        <a:rPr lang="sl-SI" sz="1200" dirty="0">
                          <a:effectLst/>
                        </a:rPr>
                        <a:t> </a:t>
                      </a:r>
                      <a:r>
                        <a:rPr lang="sl-SI" sz="1200" dirty="0" err="1" smtClean="0">
                          <a:effectLst/>
                        </a:rPr>
                        <a:t>nell</a:t>
                      </a:r>
                      <a:r>
                        <a:rPr lang="sl-SI" sz="1200" dirty="0" smtClean="0">
                          <a:effectLst/>
                        </a:rPr>
                        <a:t>` </a:t>
                      </a:r>
                      <a:r>
                        <a:rPr lang="sl-SI" sz="1200" dirty="0" err="1">
                          <a:effectLst/>
                        </a:rPr>
                        <a:t>acqua</a:t>
                      </a:r>
                      <a:r>
                        <a:rPr lang="sl-SI" sz="1200" dirty="0">
                          <a:effectLst/>
                        </a:rPr>
                        <a:t> 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 dirty="0">
                          <a:effectLst/>
                        </a:rPr>
                        <a:t>X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X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X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X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X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X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X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</a:tr>
              <a:tr h="35429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Monitoraggio di difusione in aria 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X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 dirty="0">
                          <a:effectLst/>
                        </a:rPr>
                        <a:t>X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X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 dirty="0">
                          <a:effectLst/>
                        </a:rPr>
                        <a:t>X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X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X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X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</a:tr>
              <a:tr h="35429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Monitoraggio di difusione in acqua 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 dirty="0">
                          <a:effectLst/>
                        </a:rPr>
                        <a:t>X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 dirty="0">
                          <a:effectLst/>
                        </a:rPr>
                        <a:t>X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X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X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X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X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X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</a:tr>
              <a:tr h="53144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sl-SI" sz="1200" dirty="0">
                          <a:effectLst/>
                        </a:rPr>
                        <a:t>Opera </a:t>
                      </a:r>
                      <a:r>
                        <a:rPr lang="sl-SI" sz="1200" dirty="0" err="1">
                          <a:effectLst/>
                        </a:rPr>
                        <a:t>per</a:t>
                      </a:r>
                      <a:r>
                        <a:rPr lang="sl-SI" sz="1200" dirty="0">
                          <a:effectLst/>
                        </a:rPr>
                        <a:t> </a:t>
                      </a:r>
                      <a:r>
                        <a:rPr lang="sl-SI" sz="1200" dirty="0" err="1">
                          <a:effectLst/>
                        </a:rPr>
                        <a:t>il</a:t>
                      </a:r>
                      <a:r>
                        <a:rPr lang="sl-SI" sz="1200" dirty="0">
                          <a:effectLst/>
                        </a:rPr>
                        <a:t> </a:t>
                      </a:r>
                      <a:r>
                        <a:rPr lang="sl-SI" sz="1200" dirty="0" err="1">
                          <a:effectLst/>
                        </a:rPr>
                        <a:t>disinquinamento</a:t>
                      </a:r>
                      <a:r>
                        <a:rPr lang="sl-SI" sz="1200" dirty="0">
                          <a:effectLst/>
                        </a:rPr>
                        <a:t> </a:t>
                      </a:r>
                      <a:r>
                        <a:rPr lang="sl-SI" sz="1200" dirty="0" err="1">
                          <a:effectLst/>
                        </a:rPr>
                        <a:t>di</a:t>
                      </a:r>
                      <a:r>
                        <a:rPr lang="sl-SI" sz="1200" dirty="0">
                          <a:effectLst/>
                        </a:rPr>
                        <a:t> </a:t>
                      </a:r>
                      <a:r>
                        <a:rPr lang="sl-SI" sz="1200" dirty="0" err="1">
                          <a:effectLst/>
                        </a:rPr>
                        <a:t>sversamento</a:t>
                      </a:r>
                      <a:r>
                        <a:rPr lang="sl-SI" sz="1200" dirty="0">
                          <a:effectLst/>
                        </a:rPr>
                        <a:t>  </a:t>
                      </a:r>
                      <a:r>
                        <a:rPr lang="sl-SI" sz="1200" dirty="0" err="1">
                          <a:effectLst/>
                        </a:rPr>
                        <a:t>di</a:t>
                      </a:r>
                      <a:r>
                        <a:rPr lang="sl-SI" sz="1200" dirty="0">
                          <a:effectLst/>
                        </a:rPr>
                        <a:t> </a:t>
                      </a:r>
                      <a:r>
                        <a:rPr lang="sl-SI" sz="1200" dirty="0" err="1">
                          <a:effectLst/>
                        </a:rPr>
                        <a:t>gas</a:t>
                      </a:r>
                      <a:r>
                        <a:rPr lang="sl-SI" sz="1200" dirty="0">
                          <a:effectLst/>
                        </a:rPr>
                        <a:t> 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X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X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 dirty="0">
                          <a:effectLst/>
                        </a:rPr>
                        <a:t> 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 dirty="0">
                          <a:effectLst/>
                        </a:rPr>
                        <a:t> 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</a:tr>
              <a:tr h="70859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Opera per il disinquinamento da sversamento di sostanze galeggianti 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 dirty="0">
                          <a:effectLst/>
                        </a:rPr>
                        <a:t> 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 dirty="0">
                          <a:effectLst/>
                        </a:rPr>
                        <a:t> 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 dirty="0">
                          <a:effectLst/>
                        </a:rPr>
                        <a:t> 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 dirty="0">
                          <a:effectLst/>
                        </a:rPr>
                        <a:t>X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 dirty="0">
                          <a:effectLst/>
                        </a:rPr>
                        <a:t> 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 dirty="0">
                          <a:effectLst/>
                        </a:rPr>
                        <a:t> 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 dirty="0">
                          <a:effectLst/>
                        </a:rPr>
                        <a:t> 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</a:tr>
              <a:tr h="84611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Opera per il disinquinamento da sversamento di sostanze che si dissolvono 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X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X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X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 dirty="0">
                          <a:effectLst/>
                        </a:rPr>
                        <a:t> 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 dirty="0">
                          <a:effectLst/>
                        </a:rPr>
                        <a:t>X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X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 dirty="0">
                          <a:effectLst/>
                        </a:rPr>
                        <a:t>X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X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</a:tr>
              <a:tr h="84611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sl-SI" sz="1200" dirty="0">
                          <a:effectLst/>
                        </a:rPr>
                        <a:t>Opera </a:t>
                      </a:r>
                      <a:r>
                        <a:rPr lang="sl-SI" sz="1200" dirty="0" err="1">
                          <a:effectLst/>
                        </a:rPr>
                        <a:t>per</a:t>
                      </a:r>
                      <a:r>
                        <a:rPr lang="sl-SI" sz="1200" dirty="0">
                          <a:effectLst/>
                        </a:rPr>
                        <a:t> </a:t>
                      </a:r>
                      <a:r>
                        <a:rPr lang="sl-SI" sz="1200" dirty="0" err="1">
                          <a:effectLst/>
                        </a:rPr>
                        <a:t>il</a:t>
                      </a:r>
                      <a:r>
                        <a:rPr lang="sl-SI" sz="1200" dirty="0">
                          <a:effectLst/>
                        </a:rPr>
                        <a:t> </a:t>
                      </a:r>
                      <a:r>
                        <a:rPr lang="sl-SI" sz="1200" dirty="0" err="1">
                          <a:effectLst/>
                        </a:rPr>
                        <a:t>disinquinamento</a:t>
                      </a:r>
                      <a:r>
                        <a:rPr lang="sl-SI" sz="1200" dirty="0">
                          <a:effectLst/>
                        </a:rPr>
                        <a:t> da </a:t>
                      </a:r>
                      <a:r>
                        <a:rPr lang="sl-SI" sz="1200" dirty="0" err="1">
                          <a:effectLst/>
                        </a:rPr>
                        <a:t>sversamento</a:t>
                      </a:r>
                      <a:r>
                        <a:rPr lang="sl-SI" sz="1200" dirty="0">
                          <a:effectLst/>
                        </a:rPr>
                        <a:t> </a:t>
                      </a:r>
                      <a:r>
                        <a:rPr lang="sl-SI" sz="1200" dirty="0" err="1">
                          <a:effectLst/>
                        </a:rPr>
                        <a:t>di</a:t>
                      </a:r>
                      <a:r>
                        <a:rPr lang="sl-SI" sz="1200" dirty="0">
                          <a:effectLst/>
                        </a:rPr>
                        <a:t> </a:t>
                      </a:r>
                      <a:r>
                        <a:rPr lang="sl-SI" sz="1200" dirty="0" err="1">
                          <a:effectLst/>
                        </a:rPr>
                        <a:t>sostanze</a:t>
                      </a:r>
                      <a:r>
                        <a:rPr lang="sl-SI" sz="1200" dirty="0">
                          <a:effectLst/>
                        </a:rPr>
                        <a:t> </a:t>
                      </a:r>
                      <a:r>
                        <a:rPr lang="sl-SI" sz="1200" dirty="0" err="1">
                          <a:effectLst/>
                        </a:rPr>
                        <a:t>che</a:t>
                      </a:r>
                      <a:r>
                        <a:rPr lang="sl-SI" sz="1200" dirty="0">
                          <a:effectLst/>
                        </a:rPr>
                        <a:t> </a:t>
                      </a:r>
                      <a:r>
                        <a:rPr lang="sl-SI" sz="1200" dirty="0" err="1">
                          <a:effectLst/>
                        </a:rPr>
                        <a:t>sprofondano</a:t>
                      </a:r>
                      <a:r>
                        <a:rPr lang="sl-SI" sz="1200" dirty="0">
                          <a:effectLst/>
                        </a:rPr>
                        <a:t> in </a:t>
                      </a:r>
                      <a:r>
                        <a:rPr lang="sl-SI" sz="1200" dirty="0" err="1">
                          <a:effectLst/>
                        </a:rPr>
                        <a:t>mare</a:t>
                      </a:r>
                      <a:r>
                        <a:rPr lang="sl-SI" sz="1200" dirty="0">
                          <a:effectLst/>
                        </a:rPr>
                        <a:t> 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 dirty="0">
                          <a:effectLst/>
                        </a:rPr>
                        <a:t> 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 dirty="0">
                          <a:effectLst/>
                        </a:rPr>
                        <a:t> 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 dirty="0">
                          <a:effectLst/>
                        </a:rPr>
                        <a:t> 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 dirty="0">
                          <a:effectLst/>
                        </a:rPr>
                        <a:t> 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 dirty="0">
                          <a:effectLst/>
                        </a:rPr>
                        <a:t> 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 dirty="0">
                          <a:effectLst/>
                        </a:rPr>
                        <a:t>X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200" dirty="0">
                          <a:effectLst/>
                        </a:rPr>
                        <a:t>X</a:t>
                      </a:r>
                      <a:endParaRPr lang="sl-SI" sz="1200" dirty="0">
                        <a:effectLst/>
                        <a:latin typeface="Trebuchet MS"/>
                        <a:ea typeface="MS Mincho"/>
                        <a:cs typeface="Times New Roman"/>
                      </a:endParaRPr>
                    </a:p>
                  </a:txBody>
                  <a:tcPr marL="49933" marR="49933" marT="0" marB="0"/>
                </a:tc>
              </a:tr>
            </a:tbl>
          </a:graphicData>
        </a:graphic>
      </p:graphicFrame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27041" y="893174"/>
            <a:ext cx="789030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sl-SI" sz="1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rebuchet MS" pitchFamily="34" charset="0"/>
                <a:ea typeface="MS Mincho" pitchFamily="49" charset="-128"/>
                <a:cs typeface="Times New Roman" pitchFamily="18" charset="0"/>
              </a:rPr>
              <a:t>Elenco dei metodi in caso di sversamento di un inquinante a seconda della  diversa tipologia di inquinante </a:t>
            </a:r>
            <a:endParaRPr kumimoji="0" lang="sl-SI" altLang="sl-SI" sz="12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71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01" y="6215855"/>
            <a:ext cx="1691806" cy="6421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091" y="8402"/>
            <a:ext cx="8229600" cy="1044543"/>
          </a:xfrm>
        </p:spPr>
        <p:txBody>
          <a:bodyPr>
            <a:noAutofit/>
          </a:bodyPr>
          <a:lstStyle/>
          <a:p>
            <a:pPr algn="l"/>
            <a:r>
              <a:rPr lang="it-IT" sz="3000" dirty="0" smtClean="0">
                <a:solidFill>
                  <a:srgbClr val="128512"/>
                </a:solidFill>
              </a:rPr>
              <a:t>DEFINIZIONE DI LINEE GUIDA D’INTERVENTO </a:t>
            </a:r>
            <a:endParaRPr lang="sl-SI" sz="3000" dirty="0">
              <a:solidFill>
                <a:srgbClr val="128512"/>
              </a:solidFill>
            </a:endParaRPr>
          </a:p>
        </p:txBody>
      </p:sp>
      <p:pic>
        <p:nvPicPr>
          <p:cNvPr id="5" name="Segnaposto contenuto 4" descr="EU_orizz.png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950" y="5835695"/>
            <a:ext cx="1524000" cy="891540"/>
          </a:xfrm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227042" y="29619"/>
            <a:ext cx="7982864" cy="11259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it-IT" sz="3500" dirty="0">
              <a:solidFill>
                <a:srgbClr val="128512"/>
              </a:solidFill>
            </a:endParaRPr>
          </a:p>
        </p:txBody>
      </p:sp>
      <p:sp>
        <p:nvSpPr>
          <p:cNvPr id="8" name="Sottotitolo 2"/>
          <p:cNvSpPr txBox="1">
            <a:spLocks/>
          </p:cNvSpPr>
          <p:nvPr/>
        </p:nvSpPr>
        <p:spPr>
          <a:xfrm>
            <a:off x="601838" y="978204"/>
            <a:ext cx="7732295" cy="36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22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l-SI" sz="22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l-SI" sz="22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l-SI" sz="22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l-SI" sz="22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l-SI" sz="2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Sottotitolo 2"/>
          <p:cNvSpPr txBox="1">
            <a:spLocks/>
          </p:cNvSpPr>
          <p:nvPr/>
        </p:nvSpPr>
        <p:spPr>
          <a:xfrm>
            <a:off x="144379" y="1170173"/>
            <a:ext cx="3781443" cy="2520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15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03965" y="913135"/>
            <a:ext cx="4038600" cy="452596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it-IT" sz="5600" b="1" dirty="0">
                <a:solidFill>
                  <a:srgbClr val="00B050"/>
                </a:solidFill>
                <a:latin typeface="Trebuchet MS" pitchFamily="34" charset="0"/>
                <a:ea typeface="MS Mincho" pitchFamily="49" charset="-128"/>
                <a:cs typeface="Times New Roman" pitchFamily="18" charset="0"/>
              </a:rPr>
              <a:t>Tecniche per il disinquinamento da sversamento in </a:t>
            </a:r>
            <a:r>
              <a:rPr lang="it-IT" sz="5600" b="1" dirty="0" smtClean="0">
                <a:solidFill>
                  <a:srgbClr val="00B050"/>
                </a:solidFill>
                <a:latin typeface="Trebuchet MS" pitchFamily="34" charset="0"/>
                <a:ea typeface="MS Mincho" pitchFamily="49" charset="-128"/>
                <a:cs typeface="Times New Roman" pitchFamily="18" charset="0"/>
              </a:rPr>
              <a:t>mare</a:t>
            </a:r>
            <a:r>
              <a:rPr lang="sl-SI" sz="5600" b="1" dirty="0" smtClean="0">
                <a:solidFill>
                  <a:srgbClr val="00B050"/>
                </a:solidFill>
                <a:latin typeface="Trebuchet MS" pitchFamily="34" charset="0"/>
                <a:ea typeface="MS Mincho" pitchFamily="49" charset="-128"/>
                <a:cs typeface="Times New Roman" pitchFamily="18" charset="0"/>
              </a:rPr>
              <a:t>:</a:t>
            </a:r>
            <a:endParaRPr lang="sl-SI" sz="5600" b="1" dirty="0">
              <a:solidFill>
                <a:srgbClr val="00B050"/>
              </a:solidFill>
              <a:latin typeface="Trebuchet MS" pitchFamily="34" charset="0"/>
              <a:ea typeface="MS Mincho" pitchFamily="49" charset="-128"/>
              <a:cs typeface="Times New Roman" pitchFamily="18" charset="0"/>
            </a:endParaRPr>
          </a:p>
          <a:p>
            <a:pPr marL="0" indent="0">
              <a:buNone/>
            </a:pPr>
            <a:r>
              <a:rPr lang="it-IT" dirty="0"/>
              <a:t>	</a:t>
            </a:r>
            <a:endParaRPr lang="sl-SI" dirty="0"/>
          </a:p>
          <a:p>
            <a:r>
              <a:rPr lang="it-IT" sz="5200" dirty="0" smtClean="0"/>
              <a:t>Gas </a:t>
            </a:r>
            <a:r>
              <a:rPr lang="it-IT" sz="5200" dirty="0"/>
              <a:t>(G, GD</a:t>
            </a:r>
            <a:r>
              <a:rPr lang="it-IT" sz="5200" dirty="0" smtClean="0"/>
              <a:t>)</a:t>
            </a:r>
            <a:endParaRPr lang="sl-SI" sz="5200" dirty="0"/>
          </a:p>
          <a:p>
            <a:r>
              <a:rPr lang="it-IT" sz="5200" dirty="0" smtClean="0"/>
              <a:t>Sostanze </a:t>
            </a:r>
            <a:r>
              <a:rPr lang="it-IT" sz="5200" dirty="0"/>
              <a:t>che galleggiano sulla superfice – </a:t>
            </a:r>
            <a:r>
              <a:rPr lang="it-IT" sz="5200" dirty="0" err="1"/>
              <a:t>floater</a:t>
            </a:r>
            <a:r>
              <a:rPr lang="it-IT" sz="5200" dirty="0"/>
              <a:t> (gruppo F)	</a:t>
            </a:r>
            <a:endParaRPr lang="sl-SI" sz="5200" dirty="0"/>
          </a:p>
          <a:p>
            <a:pPr marL="0" indent="0">
              <a:buNone/>
            </a:pPr>
            <a:r>
              <a:rPr lang="sl-SI" sz="5200" dirty="0" smtClean="0"/>
              <a:t>	- </a:t>
            </a:r>
            <a:r>
              <a:rPr lang="it-IT" sz="5200" dirty="0" smtClean="0"/>
              <a:t>Sopprimere </a:t>
            </a:r>
            <a:r>
              <a:rPr lang="it-IT" sz="5200" dirty="0"/>
              <a:t>i vapori da sversamenti di sostanze </a:t>
            </a:r>
            <a:r>
              <a:rPr lang="sl-SI" sz="5200" dirty="0" smtClean="0"/>
              <a:t>	</a:t>
            </a:r>
            <a:r>
              <a:rPr lang="it-IT" sz="5200" dirty="0" smtClean="0"/>
              <a:t>galleggianti </a:t>
            </a:r>
            <a:r>
              <a:rPr lang="sl-SI" sz="5200" dirty="0" smtClean="0"/>
              <a:t>	</a:t>
            </a:r>
            <a:r>
              <a:rPr lang="it-IT" sz="5200" dirty="0" smtClean="0"/>
              <a:t>che </a:t>
            </a:r>
            <a:r>
              <a:rPr lang="it-IT" sz="5200" dirty="0"/>
              <a:t>evaporano	</a:t>
            </a:r>
            <a:endParaRPr lang="sl-SI" sz="5200" dirty="0"/>
          </a:p>
          <a:p>
            <a:pPr marL="0" indent="0">
              <a:buNone/>
            </a:pPr>
            <a:r>
              <a:rPr lang="sl-SI" sz="5200" dirty="0" smtClean="0"/>
              <a:t>	- </a:t>
            </a:r>
            <a:r>
              <a:rPr lang="it-IT" sz="5200" dirty="0" smtClean="0"/>
              <a:t>Uso </a:t>
            </a:r>
            <a:r>
              <a:rPr lang="it-IT" sz="5200" dirty="0"/>
              <a:t>di »</a:t>
            </a:r>
            <a:r>
              <a:rPr lang="it-IT" sz="5200" dirty="0" err="1"/>
              <a:t>bubble</a:t>
            </a:r>
            <a:r>
              <a:rPr lang="it-IT" sz="5200" dirty="0"/>
              <a:t> </a:t>
            </a:r>
            <a:r>
              <a:rPr lang="it-IT" sz="5200" dirty="0" err="1"/>
              <a:t>barriers</a:t>
            </a:r>
            <a:r>
              <a:rPr lang="it-IT" sz="5200" dirty="0"/>
              <a:t>« per contenere lo </a:t>
            </a:r>
            <a:r>
              <a:rPr lang="sl-SI" sz="5200" dirty="0" smtClean="0"/>
              <a:t>	</a:t>
            </a:r>
            <a:r>
              <a:rPr lang="it-IT" sz="5200" dirty="0" smtClean="0"/>
              <a:t>sversamento</a:t>
            </a:r>
            <a:r>
              <a:rPr lang="it-IT" sz="5200" dirty="0"/>
              <a:t>	</a:t>
            </a:r>
            <a:endParaRPr lang="sl-SI" sz="5200" dirty="0"/>
          </a:p>
          <a:p>
            <a:pPr marL="0" indent="0">
              <a:buNone/>
            </a:pPr>
            <a:r>
              <a:rPr lang="sl-SI" sz="5200" dirty="0" smtClean="0"/>
              <a:t>	- </a:t>
            </a:r>
            <a:r>
              <a:rPr lang="it-IT" sz="5200" dirty="0" smtClean="0"/>
              <a:t>Recupero </a:t>
            </a:r>
            <a:r>
              <a:rPr lang="it-IT" sz="5200" dirty="0"/>
              <a:t>di uno sversamento utilizzando fibre </a:t>
            </a:r>
            <a:r>
              <a:rPr lang="sl-SI" sz="5200" dirty="0" smtClean="0"/>
              <a:t>	</a:t>
            </a:r>
            <a:r>
              <a:rPr lang="it-IT" sz="5200" dirty="0" smtClean="0"/>
              <a:t>assorbenti </a:t>
            </a:r>
            <a:r>
              <a:rPr lang="it-IT" sz="5200" dirty="0"/>
              <a:t>di </a:t>
            </a:r>
            <a:r>
              <a:rPr lang="sl-SI" sz="5200" dirty="0" smtClean="0"/>
              <a:t>	</a:t>
            </a:r>
            <a:r>
              <a:rPr lang="it-IT" sz="5200" dirty="0" smtClean="0"/>
              <a:t>polipropilene</a:t>
            </a:r>
            <a:endParaRPr lang="sl-SI" sz="5200" dirty="0"/>
          </a:p>
          <a:p>
            <a:pPr marL="0" indent="0">
              <a:buNone/>
            </a:pPr>
            <a:r>
              <a:rPr lang="sl-SI" sz="5200" dirty="0" smtClean="0"/>
              <a:t>	- </a:t>
            </a:r>
            <a:r>
              <a:rPr lang="it-IT" sz="5200" dirty="0" smtClean="0"/>
              <a:t>Recupero </a:t>
            </a:r>
            <a:r>
              <a:rPr lang="it-IT" sz="5200" dirty="0"/>
              <a:t>della sostanza galleggiante con l`uso di </a:t>
            </a:r>
            <a:r>
              <a:rPr lang="sl-SI" sz="5200" dirty="0" smtClean="0"/>
              <a:t>	</a:t>
            </a:r>
            <a:r>
              <a:rPr lang="it-IT" sz="5200" dirty="0" smtClean="0"/>
              <a:t>cuscini </a:t>
            </a:r>
            <a:r>
              <a:rPr lang="sl-SI" sz="5200" dirty="0"/>
              <a:t> </a:t>
            </a:r>
            <a:r>
              <a:rPr lang="it-IT" sz="5200" dirty="0" smtClean="0"/>
              <a:t>ripieni </a:t>
            </a:r>
            <a:r>
              <a:rPr lang="it-IT" sz="5200" dirty="0"/>
              <a:t>di polvere </a:t>
            </a:r>
            <a:r>
              <a:rPr lang="it-IT" sz="5200" dirty="0" smtClean="0"/>
              <a:t>assorbente</a:t>
            </a:r>
            <a:endParaRPr lang="sl-SI" sz="5200" dirty="0"/>
          </a:p>
          <a:p>
            <a:pPr marL="0" indent="0">
              <a:buNone/>
            </a:pPr>
            <a:r>
              <a:rPr lang="sl-SI" sz="5200" dirty="0" smtClean="0"/>
              <a:t>	- </a:t>
            </a:r>
            <a:r>
              <a:rPr lang="it-IT" sz="5200" dirty="0" smtClean="0"/>
              <a:t>Recupero </a:t>
            </a:r>
            <a:r>
              <a:rPr lang="it-IT" sz="5200" dirty="0"/>
              <a:t>della sostanza galleggiante con l`uso di </a:t>
            </a:r>
            <a:r>
              <a:rPr lang="sl-SI" sz="5200" dirty="0" smtClean="0"/>
              <a:t>	</a:t>
            </a:r>
            <a:r>
              <a:rPr lang="it-IT" sz="5200" dirty="0" smtClean="0"/>
              <a:t>barre </a:t>
            </a:r>
            <a:r>
              <a:rPr lang="sl-SI" sz="5200" dirty="0" smtClean="0"/>
              <a:t>	</a:t>
            </a:r>
            <a:r>
              <a:rPr lang="it-IT" sz="5200" dirty="0" smtClean="0"/>
              <a:t>trainanti </a:t>
            </a:r>
            <a:r>
              <a:rPr lang="it-IT" sz="5200" dirty="0"/>
              <a:t>-  “</a:t>
            </a:r>
            <a:r>
              <a:rPr lang="it-IT" sz="5200" dirty="0" err="1"/>
              <a:t>trawl</a:t>
            </a:r>
            <a:r>
              <a:rPr lang="it-IT" sz="5200" dirty="0"/>
              <a:t> </a:t>
            </a:r>
            <a:r>
              <a:rPr lang="it-IT" sz="5200" dirty="0" err="1"/>
              <a:t>systems</a:t>
            </a:r>
            <a:r>
              <a:rPr lang="it-IT" sz="5200" dirty="0"/>
              <a:t>”	</a:t>
            </a:r>
            <a:endParaRPr lang="sl-SI" sz="5200" dirty="0"/>
          </a:p>
          <a:p>
            <a:pPr marL="0" indent="0">
              <a:buNone/>
            </a:pPr>
            <a:r>
              <a:rPr lang="sl-SI" sz="5200" dirty="0" smtClean="0"/>
              <a:t>	- </a:t>
            </a:r>
            <a:r>
              <a:rPr lang="it-IT" sz="5200" dirty="0" smtClean="0"/>
              <a:t>Contenimento </a:t>
            </a:r>
            <a:r>
              <a:rPr lang="it-IT" sz="5200" dirty="0"/>
              <a:t>di sostanze galleggianti con uso di </a:t>
            </a:r>
            <a:r>
              <a:rPr lang="sl-SI" sz="5200" dirty="0" smtClean="0"/>
              <a:t>	</a:t>
            </a:r>
            <a:r>
              <a:rPr lang="it-IT" sz="5200" dirty="0" smtClean="0"/>
              <a:t>barre </a:t>
            </a:r>
            <a:r>
              <a:rPr lang="sl-SI" sz="5200" dirty="0" smtClean="0"/>
              <a:t>	</a:t>
            </a:r>
            <a:r>
              <a:rPr lang="it-IT" sz="5200" dirty="0" smtClean="0"/>
              <a:t>speciali </a:t>
            </a:r>
            <a:r>
              <a:rPr lang="it-IT" sz="5200" dirty="0"/>
              <a:t>a tenda	</a:t>
            </a:r>
            <a:endParaRPr lang="sl-SI" sz="5200" dirty="0"/>
          </a:p>
          <a:p>
            <a:pPr marL="0" indent="0">
              <a:buNone/>
            </a:pPr>
            <a:r>
              <a:rPr lang="sl-SI" sz="5200" dirty="0" smtClean="0"/>
              <a:t>	- </a:t>
            </a:r>
            <a:r>
              <a:rPr lang="it-IT" sz="5200" dirty="0" smtClean="0"/>
              <a:t>Recupero </a:t>
            </a:r>
            <a:r>
              <a:rPr lang="it-IT" sz="5200" dirty="0"/>
              <a:t>di sostanze galleggianti con l`uso di </a:t>
            </a:r>
            <a:r>
              <a:rPr lang="sl-SI" sz="5200" dirty="0" smtClean="0"/>
              <a:t>	</a:t>
            </a:r>
            <a:r>
              <a:rPr lang="it-IT" sz="5200" dirty="0" smtClean="0"/>
              <a:t>“</a:t>
            </a:r>
            <a:r>
              <a:rPr lang="it-IT" sz="5200" dirty="0" err="1"/>
              <a:t>booms</a:t>
            </a:r>
            <a:r>
              <a:rPr lang="it-IT" sz="5200" dirty="0"/>
              <a:t>” e </a:t>
            </a:r>
            <a:r>
              <a:rPr lang="it-IT" sz="5200" dirty="0" smtClean="0"/>
              <a:t>“</a:t>
            </a:r>
            <a:r>
              <a:rPr lang="it-IT" sz="5200" dirty="0" err="1"/>
              <a:t>skimmers</a:t>
            </a:r>
            <a:r>
              <a:rPr lang="it-IT" sz="5200" dirty="0" smtClean="0"/>
              <a:t>”</a:t>
            </a:r>
            <a:endParaRPr lang="sl-SI" sz="5200" dirty="0"/>
          </a:p>
          <a:p>
            <a:pPr marL="0" indent="0">
              <a:buNone/>
            </a:pPr>
            <a:r>
              <a:rPr lang="sl-SI" sz="5200" dirty="0" smtClean="0"/>
              <a:t>	- </a:t>
            </a:r>
            <a:r>
              <a:rPr lang="it-IT" sz="5200" dirty="0" smtClean="0"/>
              <a:t>Uso </a:t>
            </a:r>
            <a:r>
              <a:rPr lang="it-IT" sz="5200" dirty="0"/>
              <a:t>di differenti tipi  di  “</a:t>
            </a:r>
            <a:r>
              <a:rPr lang="it-IT" sz="5200" dirty="0" err="1"/>
              <a:t>skimmers</a:t>
            </a:r>
            <a:r>
              <a:rPr lang="it-IT" sz="5200" dirty="0"/>
              <a:t>”	</a:t>
            </a:r>
            <a:endParaRPr lang="sl-SI" sz="5200" dirty="0"/>
          </a:p>
          <a:p>
            <a:r>
              <a:rPr lang="it-IT" sz="5200" dirty="0" smtClean="0"/>
              <a:t>Sostanze </a:t>
            </a:r>
            <a:r>
              <a:rPr lang="it-IT" sz="5200" dirty="0"/>
              <a:t>che si dissolvono del </a:t>
            </a:r>
            <a:r>
              <a:rPr lang="it-IT" sz="5200" dirty="0" smtClean="0"/>
              <a:t>mare</a:t>
            </a:r>
            <a:endParaRPr lang="sl-SI" sz="5200" dirty="0"/>
          </a:p>
          <a:p>
            <a:pPr marL="0" indent="0">
              <a:buNone/>
            </a:pPr>
            <a:r>
              <a:rPr lang="sl-SI" sz="5200" dirty="0" smtClean="0"/>
              <a:t>	- </a:t>
            </a:r>
            <a:r>
              <a:rPr lang="it-IT" sz="5200" dirty="0" smtClean="0"/>
              <a:t>Contenimento </a:t>
            </a:r>
            <a:r>
              <a:rPr lang="it-IT" sz="5200" dirty="0"/>
              <a:t>di una sostanza dissolta in acqua </a:t>
            </a:r>
            <a:r>
              <a:rPr lang="sl-SI" sz="5200" dirty="0" smtClean="0"/>
              <a:t>	</a:t>
            </a:r>
            <a:r>
              <a:rPr lang="it-IT" sz="5200" dirty="0" smtClean="0"/>
              <a:t>non </a:t>
            </a:r>
            <a:r>
              <a:rPr lang="sl-SI" sz="5200" dirty="0" smtClean="0"/>
              <a:t>	</a:t>
            </a:r>
            <a:r>
              <a:rPr lang="it-IT" sz="5200" dirty="0" smtClean="0"/>
              <a:t>profonda </a:t>
            </a:r>
            <a:r>
              <a:rPr lang="it-IT" sz="5200" dirty="0"/>
              <a:t>con uso di barriere	</a:t>
            </a:r>
            <a:endParaRPr lang="sl-SI" sz="5200" dirty="0"/>
          </a:p>
          <a:p>
            <a:pPr marL="0" indent="0">
              <a:buNone/>
            </a:pPr>
            <a:r>
              <a:rPr lang="sl-SI" sz="5200" dirty="0" smtClean="0"/>
              <a:t>	- </a:t>
            </a:r>
            <a:r>
              <a:rPr lang="it-IT" sz="5200" dirty="0" smtClean="0"/>
              <a:t>Il </a:t>
            </a:r>
            <a:r>
              <a:rPr lang="it-IT" sz="5200" dirty="0"/>
              <a:t>trattamento dello sversamento di una sostanza </a:t>
            </a:r>
            <a:r>
              <a:rPr lang="sl-SI" sz="5200" dirty="0" smtClean="0"/>
              <a:t>	</a:t>
            </a:r>
            <a:r>
              <a:rPr lang="it-IT" sz="5200" dirty="0" smtClean="0"/>
              <a:t>dissolta nell’acqua </a:t>
            </a:r>
            <a:r>
              <a:rPr lang="it-IT" sz="5200" dirty="0"/>
              <a:t>con l’uso di agenti </a:t>
            </a:r>
            <a:r>
              <a:rPr lang="sl-SI" sz="5200" dirty="0" smtClean="0"/>
              <a:t>	</a:t>
            </a:r>
            <a:r>
              <a:rPr lang="it-IT" sz="5200" dirty="0" smtClean="0"/>
              <a:t>neutralizzanti</a:t>
            </a:r>
            <a:r>
              <a:rPr lang="it-IT" sz="5200" dirty="0"/>
              <a:t>	</a:t>
            </a:r>
            <a:endParaRPr lang="sl-SI" sz="5200" dirty="0"/>
          </a:p>
          <a:p>
            <a:r>
              <a:rPr lang="it-IT" sz="5200" dirty="0" smtClean="0"/>
              <a:t>Sostanze </a:t>
            </a:r>
            <a:r>
              <a:rPr lang="it-IT" sz="5200" dirty="0"/>
              <a:t>che si depositano sul fondo del mare	</a:t>
            </a:r>
            <a:endParaRPr lang="sl-SI" sz="5200" dirty="0"/>
          </a:p>
          <a:p>
            <a:endParaRPr lang="sl-SI" sz="5200" dirty="0"/>
          </a:p>
        </p:txBody>
      </p:sp>
      <p:pic>
        <p:nvPicPr>
          <p:cNvPr id="12" name="Picture 11"/>
          <p:cNvPicPr/>
          <p:nvPr/>
        </p:nvPicPr>
        <p:blipFill rotWithShape="1">
          <a:blip r:embed="rId5"/>
          <a:srcRect l="31045" t="34775" r="18154" b="38235"/>
          <a:stretch/>
        </p:blipFill>
        <p:spPr bwMode="auto">
          <a:xfrm>
            <a:off x="6231774" y="913135"/>
            <a:ext cx="2651760" cy="7924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6"/>
          <a:srcRect l="25109" t="40138" r="49588" b="28374"/>
          <a:stretch/>
        </p:blipFill>
        <p:spPr bwMode="auto">
          <a:xfrm>
            <a:off x="4262404" y="1957617"/>
            <a:ext cx="2365692" cy="16554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246" y="1826461"/>
            <a:ext cx="2604135" cy="1403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832" y="3794722"/>
            <a:ext cx="1954530" cy="15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http://b.static.trunity.net/files/152101_152200/152145/skim_img02.jpg">
            <a:hlinkClick r:id="rId9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565" y="695455"/>
            <a:ext cx="1620000" cy="107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http://www.elastec.com/images/s_oil_spill/oildrumskimmers/minimax/minimaxbanner.jpg">
            <a:hlinkClick r:id="rId11"/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04" y="5439098"/>
            <a:ext cx="3021330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/>
          <p:nvPr/>
        </p:nvPicPr>
        <p:blipFill rotWithShape="1">
          <a:blip r:embed="rId13"/>
          <a:srcRect l="55640" t="18858" r="17667" b="29039"/>
          <a:stretch/>
        </p:blipFill>
        <p:spPr bwMode="auto">
          <a:xfrm>
            <a:off x="7215270" y="3448771"/>
            <a:ext cx="1442085" cy="15836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8366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08519" y="0"/>
            <a:ext cx="9505056" cy="67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620410" y="3629439"/>
            <a:ext cx="404719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8398" dir="1593903" algn="ctr" rotWithShape="0">
              <a:srgbClr val="000048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sl-SI" sz="2400" b="1" dirty="0" err="1" smtClean="0">
                <a:solidFill>
                  <a:srgbClr val="00B050"/>
                </a:solidFill>
              </a:rPr>
              <a:t>Grazie</a:t>
            </a:r>
            <a:r>
              <a:rPr lang="sl-SI" sz="2400" b="1" dirty="0" smtClean="0">
                <a:solidFill>
                  <a:srgbClr val="00B050"/>
                </a:solidFill>
              </a:rPr>
              <a:t> </a:t>
            </a:r>
            <a:r>
              <a:rPr lang="sl-SI" sz="2400" b="1" dirty="0" err="1" smtClean="0">
                <a:solidFill>
                  <a:srgbClr val="00B050"/>
                </a:solidFill>
              </a:rPr>
              <a:t>per</a:t>
            </a:r>
            <a:r>
              <a:rPr lang="sl-SI" sz="2400" b="1" dirty="0" smtClean="0">
                <a:solidFill>
                  <a:srgbClr val="00B050"/>
                </a:solidFill>
              </a:rPr>
              <a:t> la </a:t>
            </a:r>
            <a:r>
              <a:rPr lang="sl-SI" sz="2400" b="1" dirty="0" err="1" smtClean="0">
                <a:solidFill>
                  <a:srgbClr val="00B050"/>
                </a:solidFill>
              </a:rPr>
              <a:t>vosta</a:t>
            </a:r>
            <a:r>
              <a:rPr lang="sl-SI" sz="2400" b="1" dirty="0" smtClean="0">
                <a:solidFill>
                  <a:srgbClr val="00B050"/>
                </a:solidFill>
              </a:rPr>
              <a:t> </a:t>
            </a:r>
            <a:r>
              <a:rPr lang="sl-SI" sz="2400" b="1" dirty="0" err="1" smtClean="0">
                <a:solidFill>
                  <a:srgbClr val="00B050"/>
                </a:solidFill>
              </a:rPr>
              <a:t>attenzione</a:t>
            </a:r>
            <a:r>
              <a:rPr lang="sl-SI" sz="2400" b="1" dirty="0" smtClean="0">
                <a:solidFill>
                  <a:srgbClr val="00B050"/>
                </a:solidFill>
              </a:rPr>
              <a:t>.</a:t>
            </a:r>
            <a:endParaRPr lang="en-GB" sz="2400" dirty="0">
              <a:solidFill>
                <a:srgbClr val="DDDDDD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125" y="4146522"/>
            <a:ext cx="1520358" cy="30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6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2565</TotalTime>
  <Words>536</Words>
  <Application>Microsoft Office PowerPoint</Application>
  <PresentationFormat>Diaprojekcija na zaslonu (4:3)</PresentationFormat>
  <Paragraphs>343</Paragraphs>
  <Slides>9</Slides>
  <Notes>7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0" baseType="lpstr">
      <vt:lpstr>Tema di Office</vt:lpstr>
      <vt:lpstr> LA GESTIONE DEGLI SVERSAMENTI IN MARE:  I METODI D`INTERVENTO</vt:lpstr>
      <vt:lpstr>PowerPointova predstavitev</vt:lpstr>
      <vt:lpstr>BUONE PRATICHE IDENTIFICATE</vt:lpstr>
      <vt:lpstr>VALUTAZIONE QUANTITATIVA DELLE PROBABILITÀ DI SVERSAMENTO</vt:lpstr>
      <vt:lpstr>VALUTAZIONE QUANTITATIVA DELLE PROBABILITÀ DI SVERSAMENTO</vt:lpstr>
      <vt:lpstr>STUDIO DELLE MODALITÀ DI PROPAGAZIONE DI UN INQUINANTE IN MARE</vt:lpstr>
      <vt:lpstr>DEFINIZIONE DI LINEE GUIDA D’INTERVENTO </vt:lpstr>
      <vt:lpstr>DEFINIZIONE DI LINEE GUIDA D’INTERVENTO </vt:lpstr>
      <vt:lpstr>PowerPointova predstavitev</vt:lpstr>
    </vt:vector>
  </TitlesOfParts>
  <Company>Sinfonia Scs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Maydee Morales</dc:creator>
  <cp:lastModifiedBy>Damjan</cp:lastModifiedBy>
  <cp:revision>47</cp:revision>
  <dcterms:created xsi:type="dcterms:W3CDTF">2014-01-30T10:11:02Z</dcterms:created>
  <dcterms:modified xsi:type="dcterms:W3CDTF">2014-10-23T18:50:29Z</dcterms:modified>
</cp:coreProperties>
</file>